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embeddedFontLst>
    <p:embeddedFont>
      <p:font typeface="Lato"/>
      <p:regular r:id="rId94"/>
      <p:bold r:id="rId95"/>
      <p:italic r:id="rId96"/>
      <p:boldItalic r:id="rId97"/>
    </p:embeddedFont>
    <p:embeddedFont>
      <p:font typeface="Lato Light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1" Type="http://schemas.openxmlformats.org/officeDocument/2006/relationships/font" Target="fonts/LatoLight-boldItalic.fntdata"/><Relationship Id="rId100" Type="http://schemas.openxmlformats.org/officeDocument/2006/relationships/font" Target="fonts/LatoLight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Lato-bold.fntdata"/><Relationship Id="rId94" Type="http://schemas.openxmlformats.org/officeDocument/2006/relationships/font" Target="fonts/Lato-regular.fntdata"/><Relationship Id="rId97" Type="http://schemas.openxmlformats.org/officeDocument/2006/relationships/font" Target="fonts/Lato-boldItalic.fntdata"/><Relationship Id="rId96" Type="http://schemas.openxmlformats.org/officeDocument/2006/relationships/font" Target="fonts/Lato-italic.fntdata"/><Relationship Id="rId11" Type="http://schemas.openxmlformats.org/officeDocument/2006/relationships/slide" Target="slides/slide6.xml"/><Relationship Id="rId99" Type="http://schemas.openxmlformats.org/officeDocument/2006/relationships/font" Target="fonts/LatoLight-bold.fntdata"/><Relationship Id="rId10" Type="http://schemas.openxmlformats.org/officeDocument/2006/relationships/slide" Target="slides/slide5.xml"/><Relationship Id="rId98" Type="http://schemas.openxmlformats.org/officeDocument/2006/relationships/font" Target="fonts/LatoLigh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550ceb9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9550ceb9a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4ff6149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Origin: </a:t>
            </a:r>
            <a:r>
              <a:rPr b="1" lang="de-DE" sz="1100">
                <a:latin typeface="Arial"/>
                <a:ea typeface="Arial"/>
                <a:cs typeface="Arial"/>
                <a:sym typeface="Arial"/>
              </a:rPr>
              <a:t>Classical conditioning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Source: </a:t>
            </a:r>
            <a:r>
              <a:rPr lang="de-DE"/>
              <a:t>https://www.psychestudy.com/behavioral/learning-memory/operant-conditioning/reinforcement-punishment/positive-negative-reinforcement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94ff61492c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3f7d21a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Example: moving forward</a:t>
            </a:r>
            <a:endParaRPr/>
          </a:p>
        </p:txBody>
      </p:sp>
      <p:sp>
        <p:nvSpPr>
          <p:cNvPr id="333" name="Google Shape;333;g93f7d21afb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3e7c0711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Starcraft</a:t>
            </a:r>
            <a:endParaRPr/>
          </a:p>
        </p:txBody>
      </p:sp>
      <p:sp>
        <p:nvSpPr>
          <p:cNvPr id="343" name="Google Shape;343;g93e7c07117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4ff61492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kind of optimization</a:t>
            </a:r>
            <a:endParaRPr/>
          </a:p>
        </p:txBody>
      </p:sp>
      <p:sp>
        <p:nvSpPr>
          <p:cNvPr id="357" name="Google Shape;357;g94ff61492c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3e7c0711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DL + RL = Deep Reinforcement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"quality" of an action taken in a given state</a:t>
            </a:r>
            <a:endParaRPr/>
          </a:p>
        </p:txBody>
      </p:sp>
      <p:sp>
        <p:nvSpPr>
          <p:cNvPr id="364" name="Google Shape;364;g93e7c07117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3e7c0711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just an excerpt of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primiarly the second problem</a:t>
            </a:r>
            <a:endParaRPr/>
          </a:p>
        </p:txBody>
      </p:sp>
      <p:sp>
        <p:nvSpPr>
          <p:cNvPr id="374" name="Google Shape;374;g93e7c07117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e79d21d6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Imagine we had access to demonstrations of a task we want to perform and by comparing them we can find out what is the goal and how can we achieve it 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Why?: easier to obtain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9e79d21d63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e79d21d6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Imagine we had access to demonstrations of a task we want to perform and by comparing them we can find out what is the goal and how can we achieve it 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Why?: easier to obtain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9e79d21d63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e79d21d6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Imagine we had access to demonstrations of a task we want to perform and by comparing them we can find out what is the goal and how can we achieve it 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Why?: easier to obtain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9e79d21d63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e79d21d6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Imagine we had access to demonstrations of a task we want to perform and by comparing them we can find out what is the goal and how can we achieve it 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Why?: easier to obtain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9e79d21d63_0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70d31e1b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970d31e1b9_3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e79d21d6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state information/ observation synonym</a:t>
            </a:r>
            <a:endParaRPr/>
          </a:p>
        </p:txBody>
      </p:sp>
      <p:sp>
        <p:nvSpPr>
          <p:cNvPr id="419" name="Google Shape;419;g9e79d21d63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e79d21d6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one way of phrasing the task, a lot of assumptions made</a:t>
            </a:r>
            <a:endParaRPr/>
          </a:p>
        </p:txBody>
      </p:sp>
      <p:sp>
        <p:nvSpPr>
          <p:cNvPr id="429" name="Google Shape;429;g9e79d21d63_0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9e79d21d6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9e79d21d63_0_3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94ff61492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solution</a:t>
            </a:r>
            <a:endParaRPr/>
          </a:p>
        </p:txBody>
      </p:sp>
      <p:sp>
        <p:nvSpPr>
          <p:cNvPr id="449" name="Google Shape;449;g94ff61492c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4ff61492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94ff61492c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4ff61492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94ff61492c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403bee26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a403bee268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9e79d21d6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IRL in short, because RL in detail, and concepts apply to both</a:t>
            </a:r>
            <a:endParaRPr/>
          </a:p>
        </p:txBody>
      </p:sp>
      <p:sp>
        <p:nvSpPr>
          <p:cNvPr id="484" name="Google Shape;484;g9e79d21d63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4ff61492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94ff61492c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94ff61492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9 modules, 8 joints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wheels simulate </a:t>
            </a:r>
            <a:endParaRPr/>
          </a:p>
        </p:txBody>
      </p:sp>
      <p:sp>
        <p:nvSpPr>
          <p:cNvPr id="498" name="Google Shape;498;g94ff61492c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0d150f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a0d150f2e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e79d21d6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9 modules, 8 joints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wheels simulate </a:t>
            </a:r>
            <a:endParaRPr/>
          </a:p>
        </p:txBody>
      </p:sp>
      <p:sp>
        <p:nvSpPr>
          <p:cNvPr id="507" name="Google Shape;507;g9e79d21d63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e79d21d6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9e79d21d63_0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4ff61492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94ff61492c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4ff61492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checkpoint policy every n-th timestep and use that to create trajectories</a:t>
            </a:r>
            <a:endParaRPr/>
          </a:p>
        </p:txBody>
      </p:sp>
      <p:sp>
        <p:nvSpPr>
          <p:cNvPr id="556" name="Google Shape;556;g94ff61492c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e79d21d63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checkpoint policy every n-th timestep and use that to create trajectories</a:t>
            </a:r>
            <a:endParaRPr/>
          </a:p>
        </p:txBody>
      </p:sp>
      <p:sp>
        <p:nvSpPr>
          <p:cNvPr id="563" name="Google Shape;563;g9e79d21d63_0_4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9e79d21d63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checkpoint policy every n-th timestep and use that to create trajectories</a:t>
            </a:r>
            <a:endParaRPr/>
          </a:p>
        </p:txBody>
      </p:sp>
      <p:sp>
        <p:nvSpPr>
          <p:cNvPr id="570" name="Google Shape;570;g9e79d21d63_0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9e79d21d63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checkpoint policy every n-th timestep and use that to create trajectories</a:t>
            </a:r>
            <a:endParaRPr/>
          </a:p>
        </p:txBody>
      </p:sp>
      <p:sp>
        <p:nvSpPr>
          <p:cNvPr id="578" name="Google Shape;578;g9e79d21d63_0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3f7d21a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Create Pairs, Triplet etc. </a:t>
            </a:r>
            <a:endParaRPr/>
          </a:p>
        </p:txBody>
      </p:sp>
      <p:sp>
        <p:nvSpPr>
          <p:cNvPr id="587" name="Google Shape;587;g93f7d21afb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9e79d21d63_0_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9e79d21d6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9e79d21d63_0_4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9e79d21d63_0_4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9e79d21d63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9e79d21d63_0_4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4ff6149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94ff61492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9e79d21d63_0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9e79d21d63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9e79d21d63_0_4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4adfa785e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a4adfa785e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a4adfa785e_1_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a4adfa785e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a4adfa785e_1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a4adfa785e_1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a4adfa785e_1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a4adfa785e_1_1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Rule of thumbs: dotted lines are not allowed to cross</a:t>
            </a:r>
            <a:endParaRPr/>
          </a:p>
        </p:txBody>
      </p:sp>
      <p:sp>
        <p:nvSpPr>
          <p:cNvPr id="753" name="Google Shape;753;ga4adfa785e_1_1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4adfa785e_1_2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a4adfa785e_1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4adfa785e_1_3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a4adfa785e_1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a4adfa785e_1_3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a4adfa785e_1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e79d21d63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9e79d21d63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93f7d21af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can use ensemble </a:t>
            </a:r>
            <a:endParaRPr/>
          </a:p>
        </p:txBody>
      </p:sp>
      <p:sp>
        <p:nvSpPr>
          <p:cNvPr id="997" name="Google Shape;997;g93f7d21afb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e79d21d6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Imagine we had access to demonstrations of a task we want to perform and by comparing them we can find out what is the goal and how can we achieve it 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Why?: easier to obtain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9e79d21d63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4adfa785e_1_3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a4adfa785e_1_3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a4adfa785e_1_4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ga4adfa785e_1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4adfa785e_1_4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a4adfa785e_1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a4adfa785e_1_5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a4adfa785e_1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9e79d21d6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can use ensemble </a:t>
            </a:r>
            <a:endParaRPr/>
          </a:p>
        </p:txBody>
      </p:sp>
      <p:sp>
        <p:nvSpPr>
          <p:cNvPr id="1125" name="Google Shape;1125;g9e79d21d63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a4adfa785e_1_5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a4adfa785e_1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a4adfa785e_1_5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a4adfa785e_1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a4adfa785e_1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ga4adfa785e_1_5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a4adfa785e_1_5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9e79d21d63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RQ as guide through today’s presentation</a:t>
            </a:r>
            <a:endParaRPr/>
          </a:p>
        </p:txBody>
      </p:sp>
      <p:sp>
        <p:nvSpPr>
          <p:cNvPr id="1239" name="Google Shape;1239;g9e79d21d63_0_6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9e79d21d63_0_8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g9e79d21d63_0_8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g9e79d21d63_0_8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e79d21d6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Imagine we had access to demonstrations of a task we want to perform and by comparing them we can find out what is the goal and how can we achieve it 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Why?: easier to obtain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9e79d21d63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9e79d21d6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9e79d21d63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9e79d21d63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9e79d21d63_0_6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9e79d21d63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g9e79d21d63_0_7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9e79d21d63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RQ as guide through today’s presentation</a:t>
            </a:r>
            <a:endParaRPr/>
          </a:p>
        </p:txBody>
      </p:sp>
      <p:sp>
        <p:nvSpPr>
          <p:cNvPr id="1359" name="Google Shape;1359;g9e79d21d63_0_8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94ff61492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94ff61492c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9e79d21d63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g9e79d21d63_0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9e79d21d63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g9e79d21d63_0_8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9e79d21d63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9e79d21d63_0_2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9e79d21d6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9e79d21d63_0_9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9e79d21d63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g9e79d21d63_0_8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3f7d21a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RQ as guide through today’s presentation</a:t>
            </a:r>
            <a:endParaRPr/>
          </a:p>
        </p:txBody>
      </p:sp>
      <p:sp>
        <p:nvSpPr>
          <p:cNvPr id="302" name="Google Shape;302;g93f7d21af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9e79d21d6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RQ as guide through today’s presentation</a:t>
            </a:r>
            <a:endParaRPr/>
          </a:p>
        </p:txBody>
      </p:sp>
      <p:sp>
        <p:nvSpPr>
          <p:cNvPr id="1414" name="Google Shape;1414;g9e79d21d63_0_8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93f7d21af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g93f7d21afb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93e7c071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93e7c07117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9e79d21d63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g9e79d21d63_0_8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a403bee26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a403bee268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970d31e1b9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g970d31e1b9_3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9440b387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g9440b3871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a0d150f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ga0d150f2e0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4ff6149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94ff61492c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a403bee2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a403bee26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70d31e1b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Encourage you to have a look yourself</a:t>
            </a:r>
            <a:endParaRPr/>
          </a:p>
        </p:txBody>
      </p:sp>
      <p:sp>
        <p:nvSpPr>
          <p:cNvPr id="1548" name="Google Shape;1548;g970d31e1b9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a1c467c3de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a1c467c3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ga1c467c3de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9e79d21d6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9 modules, 8 joints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wheels simulate </a:t>
            </a:r>
            <a:endParaRPr/>
          </a:p>
        </p:txBody>
      </p:sp>
      <p:sp>
        <p:nvSpPr>
          <p:cNvPr id="1568" name="Google Shape;1568;g9e79d21d63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9e79d21d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g9e79d21d63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9e79d21d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DL + RL = Deep Reinforcement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"quality" of an action taken in a given state</a:t>
            </a:r>
            <a:endParaRPr/>
          </a:p>
        </p:txBody>
      </p:sp>
      <p:sp>
        <p:nvSpPr>
          <p:cNvPr id="1594" name="Google Shape;1594;g9e79d21d6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9440b387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g9440b38718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4ff6149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gonna discuss the learning part in my project</a:t>
            </a:r>
            <a:endParaRPr/>
          </a:p>
        </p:txBody>
      </p:sp>
      <p:sp>
        <p:nvSpPr>
          <p:cNvPr id="316" name="Google Shape;316;g94ff61492c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ovex-logo-ohne-rahmen-16-10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67072" y="200395"/>
            <a:ext cx="2609857" cy="163115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1" type="body"/>
          </p:nvPr>
        </p:nvSpPr>
        <p:spPr>
          <a:xfrm>
            <a:off x="1683522" y="1831554"/>
            <a:ext cx="5776957" cy="599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2C65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72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1683522" y="2571750"/>
            <a:ext cx="5776957" cy="111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72C65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72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3" type="body"/>
          </p:nvPr>
        </p:nvSpPr>
        <p:spPr>
          <a:xfrm>
            <a:off x="539750" y="4405183"/>
            <a:ext cx="3960813" cy="39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1C1C1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C1C1C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4" type="body"/>
          </p:nvPr>
        </p:nvSpPr>
        <p:spPr>
          <a:xfrm>
            <a:off x="4643438" y="4405183"/>
            <a:ext cx="3960812" cy="39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1C1C1"/>
              </a:buClr>
              <a:buSzPts val="1800"/>
              <a:buFont typeface="Lato"/>
              <a:buNone/>
              <a:defRPr b="0" i="0" sz="1800" u="none" cap="none" strike="noStrike">
                <a:solidFill>
                  <a:srgbClr val="C1C1C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/>
        </p:nvSpPr>
        <p:spPr>
          <a:xfrm>
            <a:off x="4479667" y="-99114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fzählung">
  <p:cSld name="Aufzählung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539750" y="1352549"/>
            <a:ext cx="8067674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›"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539750" y="195263"/>
            <a:ext cx="8067674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3200"/>
              <a:buFont typeface="Lato Light"/>
              <a:buNone/>
              <a:defRPr b="0" i="0" sz="32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11"/>
          <p:cNvSpPr txBox="1"/>
          <p:nvPr>
            <p:ph idx="2" type="body"/>
          </p:nvPr>
        </p:nvSpPr>
        <p:spPr>
          <a:xfrm>
            <a:off x="539750" y="771524"/>
            <a:ext cx="8067674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1"/>
          <p:cNvSpPr/>
          <p:nvPr/>
        </p:nvSpPr>
        <p:spPr>
          <a:xfrm>
            <a:off x="0" y="5118318"/>
            <a:ext cx="8607425" cy="45719"/>
          </a:xfrm>
          <a:prstGeom prst="rect">
            <a:avLst/>
          </a:prstGeom>
          <a:solidFill>
            <a:srgbClr val="003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8607425" y="5118318"/>
            <a:ext cx="5365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1"/>
          <p:cNvSpPr txBox="1"/>
          <p:nvPr>
            <p:ph idx="3" type="body"/>
          </p:nvPr>
        </p:nvSpPr>
        <p:spPr>
          <a:xfrm>
            <a:off x="539750" y="4876005"/>
            <a:ext cx="7088743" cy="22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beneinander">
  <p:cSld name="Nebeneinan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539751" y="195263"/>
            <a:ext cx="80645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3200"/>
              <a:buFont typeface="Lato Light"/>
              <a:buNone/>
              <a:defRPr b="0" i="0" sz="32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539751" y="771526"/>
            <a:ext cx="8064500" cy="58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539750" y="1352549"/>
            <a:ext cx="3960813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›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›"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3" type="body"/>
          </p:nvPr>
        </p:nvSpPr>
        <p:spPr>
          <a:xfrm>
            <a:off x="4643437" y="1352549"/>
            <a:ext cx="3960813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›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›"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2"/>
          <p:cNvSpPr/>
          <p:nvPr/>
        </p:nvSpPr>
        <p:spPr>
          <a:xfrm>
            <a:off x="0" y="5118318"/>
            <a:ext cx="8607425" cy="45719"/>
          </a:xfrm>
          <a:prstGeom prst="rect">
            <a:avLst/>
          </a:prstGeom>
          <a:solidFill>
            <a:srgbClr val="003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8607425" y="5118318"/>
            <a:ext cx="5365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2"/>
          <p:cNvSpPr txBox="1"/>
          <p:nvPr>
            <p:ph idx="4" type="body"/>
          </p:nvPr>
        </p:nvSpPr>
        <p:spPr>
          <a:xfrm>
            <a:off x="539750" y="4876005"/>
            <a:ext cx="7088743" cy="22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05" name="Google Shape;10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textkombo">
  <p:cSld name="Bildtextkomb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/>
          <p:nvPr>
            <p:ph type="title"/>
          </p:nvPr>
        </p:nvSpPr>
        <p:spPr>
          <a:xfrm>
            <a:off x="539751" y="195263"/>
            <a:ext cx="8064500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3200"/>
              <a:buFont typeface="Lato Light"/>
              <a:buNone/>
              <a:defRPr b="0" i="0" sz="32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539751" y="771526"/>
            <a:ext cx="8064500" cy="58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2" type="body"/>
          </p:nvPr>
        </p:nvSpPr>
        <p:spPr>
          <a:xfrm>
            <a:off x="539750" y="1352549"/>
            <a:ext cx="3960813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›"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3"/>
          <p:cNvSpPr/>
          <p:nvPr/>
        </p:nvSpPr>
        <p:spPr>
          <a:xfrm>
            <a:off x="0" y="5118318"/>
            <a:ext cx="8607425" cy="45719"/>
          </a:xfrm>
          <a:prstGeom prst="rect">
            <a:avLst/>
          </a:prstGeom>
          <a:solidFill>
            <a:srgbClr val="003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607425" y="5118318"/>
            <a:ext cx="5365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3"/>
          <p:cNvSpPr txBox="1"/>
          <p:nvPr>
            <p:ph idx="3" type="body"/>
          </p:nvPr>
        </p:nvSpPr>
        <p:spPr>
          <a:xfrm>
            <a:off x="539750" y="4876005"/>
            <a:ext cx="7088743" cy="22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4" type="body"/>
          </p:nvPr>
        </p:nvSpPr>
        <p:spPr>
          <a:xfrm>
            <a:off x="4500563" y="1367592"/>
            <a:ext cx="4103687" cy="3436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überschrift">
  <p:cSld name="Zwischenüberschrift">
    <p:bg>
      <p:bgPr>
        <a:solidFill>
          <a:schemeClr val="dk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539750" y="1168400"/>
            <a:ext cx="80645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Lato Light"/>
              <a:buNone/>
              <a:defRPr b="0" i="0" sz="38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>
            <a:off x="-4140968" y="1635646"/>
            <a:ext cx="8624115" cy="862411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unterschrift">
  <p:cSld name="Bildunterschrif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539750" y="4299942"/>
            <a:ext cx="8064500" cy="564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3C7E"/>
              </a:buClr>
              <a:buSzPts val="2400"/>
              <a:buFont typeface="Lato"/>
              <a:buNone/>
              <a:defRPr b="0" i="1" sz="2400" u="none" cap="none" strike="noStrike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15"/>
          <p:cNvSpPr/>
          <p:nvPr>
            <p:ph idx="2" type="pic"/>
          </p:nvPr>
        </p:nvSpPr>
        <p:spPr>
          <a:xfrm>
            <a:off x="539750" y="484188"/>
            <a:ext cx="8064500" cy="3816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3170809" y="-90468"/>
            <a:ext cx="6021420" cy="5245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-36512" y="-92545"/>
            <a:ext cx="5102148" cy="5256584"/>
          </a:xfrm>
          <a:custGeom>
            <a:rect b="b" l="l" r="r" t="t"/>
            <a:pathLst>
              <a:path extrusionOk="0" h="5165387" w="5214026">
                <a:moveTo>
                  <a:pt x="4620638" y="0"/>
                </a:moveTo>
                <a:lnTo>
                  <a:pt x="3900792" y="2188723"/>
                </a:lnTo>
                <a:lnTo>
                  <a:pt x="5214026" y="1945532"/>
                </a:lnTo>
                <a:lnTo>
                  <a:pt x="3628417" y="5165387"/>
                </a:lnTo>
                <a:lnTo>
                  <a:pt x="0" y="5165387"/>
                </a:lnTo>
                <a:lnTo>
                  <a:pt x="0" y="9727"/>
                </a:lnTo>
                <a:lnTo>
                  <a:pt x="462063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539751" y="195263"/>
            <a:ext cx="2808113" cy="576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 Light"/>
              <a:buNone/>
              <a:defRPr b="0" i="0" sz="32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16"/>
          <p:cNvSpPr txBox="1"/>
          <p:nvPr>
            <p:ph idx="1" type="body"/>
          </p:nvPr>
        </p:nvSpPr>
        <p:spPr>
          <a:xfrm>
            <a:off x="5259943" y="195263"/>
            <a:ext cx="370454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2" type="body"/>
          </p:nvPr>
        </p:nvSpPr>
        <p:spPr>
          <a:xfrm>
            <a:off x="539750" y="1352549"/>
            <a:ext cx="3600202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›"/>
              <a:defRPr b="0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›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3" type="body"/>
          </p:nvPr>
        </p:nvSpPr>
        <p:spPr>
          <a:xfrm>
            <a:off x="5259943" y="1352549"/>
            <a:ext cx="3704545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›"/>
              <a:defRPr b="0" i="0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›"/>
              <a:defRPr b="0" i="0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dby Cologne">
  <p:cSld name="Goodby Cologn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395536" y="206374"/>
            <a:ext cx="3514724" cy="4803776"/>
          </a:xfrm>
          <a:prstGeom prst="roundRect">
            <a:avLst>
              <a:gd fmla="val 1702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 txBox="1"/>
          <p:nvPr>
            <p:ph idx="1" type="body"/>
          </p:nvPr>
        </p:nvSpPr>
        <p:spPr>
          <a:xfrm>
            <a:off x="538410" y="1020417"/>
            <a:ext cx="3241502" cy="37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  <a:defRPr b="0" i="0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538411" y="341265"/>
            <a:ext cx="324150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003B7E"/>
                </a:solidFill>
                <a:latin typeface="Lato Light"/>
                <a:ea typeface="Lato Light"/>
                <a:cs typeface="Lato Light"/>
                <a:sym typeface="Lato Light"/>
              </a:rPr>
              <a:t>Vielen Dank</a:t>
            </a:r>
            <a:endParaRPr/>
          </a:p>
        </p:txBody>
      </p:sp>
      <p:grpSp>
        <p:nvGrpSpPr>
          <p:cNvPr id="138" name="Google Shape;138;p17"/>
          <p:cNvGrpSpPr/>
          <p:nvPr/>
        </p:nvGrpSpPr>
        <p:grpSpPr>
          <a:xfrm>
            <a:off x="7596336" y="3718677"/>
            <a:ext cx="1291473" cy="1291473"/>
            <a:chOff x="7596336" y="3718677"/>
            <a:chExt cx="1291473" cy="1291473"/>
          </a:xfrm>
        </p:grpSpPr>
        <p:sp>
          <p:nvSpPr>
            <p:cNvPr id="139" name="Google Shape;139;p17"/>
            <p:cNvSpPr/>
            <p:nvPr/>
          </p:nvSpPr>
          <p:spPr>
            <a:xfrm>
              <a:off x="7596336" y="3718677"/>
              <a:ext cx="1291473" cy="12914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0" name="Google Shape;140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23980" y="3846321"/>
              <a:ext cx="1036183" cy="10361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dbye Hamburg">
  <p:cSld name="Goodbye Hamburg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/>
          <p:nvPr/>
        </p:nvSpPr>
        <p:spPr>
          <a:xfrm>
            <a:off x="395536" y="206374"/>
            <a:ext cx="3514724" cy="4813648"/>
          </a:xfrm>
          <a:prstGeom prst="roundRect">
            <a:avLst>
              <a:gd fmla="val 1702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538410" y="1020417"/>
            <a:ext cx="3241502" cy="37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  <a:defRPr b="0" i="0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8"/>
          <p:cNvSpPr txBox="1"/>
          <p:nvPr/>
        </p:nvSpPr>
        <p:spPr>
          <a:xfrm>
            <a:off x="538411" y="341265"/>
            <a:ext cx="324150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003B7E"/>
                </a:solidFill>
                <a:latin typeface="Lato Light"/>
                <a:ea typeface="Lato Light"/>
                <a:cs typeface="Lato Light"/>
                <a:sym typeface="Lato Light"/>
              </a:rPr>
              <a:t>Vielen Dank</a:t>
            </a:r>
            <a:endParaRPr/>
          </a:p>
        </p:txBody>
      </p:sp>
      <p:grpSp>
        <p:nvGrpSpPr>
          <p:cNvPr id="146" name="Google Shape;146;p18"/>
          <p:cNvGrpSpPr/>
          <p:nvPr/>
        </p:nvGrpSpPr>
        <p:grpSpPr>
          <a:xfrm>
            <a:off x="7596336" y="3718677"/>
            <a:ext cx="1291473" cy="1291473"/>
            <a:chOff x="7596336" y="3718677"/>
            <a:chExt cx="1291473" cy="1291473"/>
          </a:xfrm>
        </p:grpSpPr>
        <p:sp>
          <p:nvSpPr>
            <p:cNvPr id="147" name="Google Shape;147;p18"/>
            <p:cNvSpPr/>
            <p:nvPr/>
          </p:nvSpPr>
          <p:spPr>
            <a:xfrm>
              <a:off x="7596336" y="3718677"/>
              <a:ext cx="1291473" cy="12914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8" name="Google Shape;148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23980" y="3846321"/>
              <a:ext cx="1036183" cy="10361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dbye Pforzheim">
  <p:cSld name="Goodbye Pforzheim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/>
          <p:nvPr/>
        </p:nvSpPr>
        <p:spPr>
          <a:xfrm>
            <a:off x="395536" y="206374"/>
            <a:ext cx="3514724" cy="4803776"/>
          </a:xfrm>
          <a:prstGeom prst="roundRect">
            <a:avLst>
              <a:gd fmla="val 1702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538410" y="1020417"/>
            <a:ext cx="3241502" cy="37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  <a:defRPr b="0" i="0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9"/>
          <p:cNvSpPr txBox="1"/>
          <p:nvPr/>
        </p:nvSpPr>
        <p:spPr>
          <a:xfrm>
            <a:off x="538411" y="341265"/>
            <a:ext cx="324150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003B7E"/>
                </a:solidFill>
                <a:latin typeface="Lato Light"/>
                <a:ea typeface="Lato Light"/>
                <a:cs typeface="Lato Light"/>
                <a:sym typeface="Lato Light"/>
              </a:rPr>
              <a:t>Vielen Dank</a:t>
            </a:r>
            <a:endParaRPr/>
          </a:p>
        </p:txBody>
      </p:sp>
      <p:grpSp>
        <p:nvGrpSpPr>
          <p:cNvPr id="154" name="Google Shape;154;p19"/>
          <p:cNvGrpSpPr/>
          <p:nvPr/>
        </p:nvGrpSpPr>
        <p:grpSpPr>
          <a:xfrm>
            <a:off x="7596336" y="3718677"/>
            <a:ext cx="1291473" cy="1291473"/>
            <a:chOff x="7596336" y="3718677"/>
            <a:chExt cx="1291473" cy="1291473"/>
          </a:xfrm>
        </p:grpSpPr>
        <p:sp>
          <p:nvSpPr>
            <p:cNvPr id="155" name="Google Shape;155;p19"/>
            <p:cNvSpPr/>
            <p:nvPr/>
          </p:nvSpPr>
          <p:spPr>
            <a:xfrm>
              <a:off x="7596336" y="3718677"/>
              <a:ext cx="1291473" cy="12914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56" name="Google Shape;156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23980" y="3846321"/>
              <a:ext cx="1036183" cy="10361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dbye Stuttgart">
  <p:cSld name="Goodbye Stuttgar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685611"/>
            <a:ext cx="9324528" cy="699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395536" y="206374"/>
            <a:ext cx="3514724" cy="4803776"/>
          </a:xfrm>
          <a:prstGeom prst="roundRect">
            <a:avLst>
              <a:gd fmla="val 1702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538410" y="1020417"/>
            <a:ext cx="3241502" cy="37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  <a:defRPr b="0" i="0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0"/>
          <p:cNvSpPr txBox="1"/>
          <p:nvPr/>
        </p:nvSpPr>
        <p:spPr>
          <a:xfrm>
            <a:off x="538411" y="341265"/>
            <a:ext cx="324150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003B7E"/>
                </a:solidFill>
                <a:latin typeface="Lato Light"/>
                <a:ea typeface="Lato Light"/>
                <a:cs typeface="Lato Light"/>
                <a:sym typeface="Lato Light"/>
              </a:rPr>
              <a:t>Vielen Dank</a:t>
            </a:r>
            <a:endParaRPr/>
          </a:p>
        </p:txBody>
      </p:sp>
      <p:grpSp>
        <p:nvGrpSpPr>
          <p:cNvPr id="162" name="Google Shape;162;p20"/>
          <p:cNvGrpSpPr/>
          <p:nvPr/>
        </p:nvGrpSpPr>
        <p:grpSpPr>
          <a:xfrm>
            <a:off x="7596336" y="3718677"/>
            <a:ext cx="1291473" cy="1291473"/>
            <a:chOff x="7596336" y="3718677"/>
            <a:chExt cx="1291473" cy="1291473"/>
          </a:xfrm>
        </p:grpSpPr>
        <p:sp>
          <p:nvSpPr>
            <p:cNvPr id="163" name="Google Shape;163;p20"/>
            <p:cNvSpPr/>
            <p:nvPr/>
          </p:nvSpPr>
          <p:spPr>
            <a:xfrm>
              <a:off x="7596336" y="3718677"/>
              <a:ext cx="1291473" cy="12914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64" name="Google Shape;16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23980" y="3846321"/>
              <a:ext cx="1036183" cy="10361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Autor">
  <p:cSld name="1 Auto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" type="body"/>
          </p:nvPr>
        </p:nvSpPr>
        <p:spPr>
          <a:xfrm>
            <a:off x="2302572" y="1352549"/>
            <a:ext cx="6301678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/>
          <p:nvPr>
            <p:ph idx="2" type="pic"/>
          </p:nvPr>
        </p:nvSpPr>
        <p:spPr>
          <a:xfrm>
            <a:off x="539552" y="195486"/>
            <a:ext cx="1579563" cy="157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2302572" y="195486"/>
            <a:ext cx="6304852" cy="565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3200"/>
              <a:buFont typeface="Lato Light"/>
              <a:buNone/>
              <a:defRPr b="0" i="0" sz="32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3" type="body"/>
          </p:nvPr>
        </p:nvSpPr>
        <p:spPr>
          <a:xfrm>
            <a:off x="2302572" y="771524"/>
            <a:ext cx="630485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/>
          <p:nvPr/>
        </p:nvSpPr>
        <p:spPr>
          <a:xfrm>
            <a:off x="0" y="5118318"/>
            <a:ext cx="8607425" cy="45719"/>
          </a:xfrm>
          <a:prstGeom prst="rect">
            <a:avLst/>
          </a:prstGeom>
          <a:solidFill>
            <a:srgbClr val="003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8607425" y="5118318"/>
            <a:ext cx="5365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dbye Munich">
  <p:cSld name="Goodbye Munich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1770" y="-596602"/>
            <a:ext cx="9344754" cy="620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5508104" y="206374"/>
            <a:ext cx="3514724" cy="4803776"/>
          </a:xfrm>
          <a:prstGeom prst="roundRect">
            <a:avLst>
              <a:gd fmla="val 1702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5650978" y="1020417"/>
            <a:ext cx="3241502" cy="37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  <a:defRPr b="0" i="0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1"/>
          <p:cNvSpPr txBox="1"/>
          <p:nvPr/>
        </p:nvSpPr>
        <p:spPr>
          <a:xfrm>
            <a:off x="5650979" y="341265"/>
            <a:ext cx="324150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003B7E"/>
                </a:solidFill>
                <a:latin typeface="Lato Light"/>
                <a:ea typeface="Lato Light"/>
                <a:cs typeface="Lato Light"/>
                <a:sym typeface="Lato Light"/>
              </a:rPr>
              <a:t>Vielen Dank</a:t>
            </a:r>
            <a:endParaRPr/>
          </a:p>
        </p:txBody>
      </p:sp>
      <p:grpSp>
        <p:nvGrpSpPr>
          <p:cNvPr id="170" name="Google Shape;170;p21"/>
          <p:cNvGrpSpPr/>
          <p:nvPr/>
        </p:nvGrpSpPr>
        <p:grpSpPr>
          <a:xfrm>
            <a:off x="539552" y="3718677"/>
            <a:ext cx="1291473" cy="1291473"/>
            <a:chOff x="7596336" y="3718677"/>
            <a:chExt cx="1291473" cy="1291473"/>
          </a:xfrm>
        </p:grpSpPr>
        <p:sp>
          <p:nvSpPr>
            <p:cNvPr id="171" name="Google Shape;171;p21"/>
            <p:cNvSpPr/>
            <p:nvPr/>
          </p:nvSpPr>
          <p:spPr>
            <a:xfrm>
              <a:off x="7596336" y="3718677"/>
              <a:ext cx="1291473" cy="12914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72" name="Google Shape;17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23980" y="3846321"/>
              <a:ext cx="1036183" cy="10361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8" name="Google Shape;188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2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7" name="Google Shape;207;p2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8" name="Google Shape;208;p2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9" name="Google Shape;209;p2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25" name="Google Shape;225;p3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6" name="Google Shape;226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3" name="Google Shape;233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>
  <p:cSld name="Standard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" type="body"/>
          </p:nvPr>
        </p:nvSpPr>
        <p:spPr>
          <a:xfrm>
            <a:off x="539750" y="4876005"/>
            <a:ext cx="7088743" cy="22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539750" y="195263"/>
            <a:ext cx="8067674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3200"/>
              <a:buFont typeface="Lato Light"/>
              <a:buNone/>
              <a:defRPr b="0" i="0" sz="32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2" type="body"/>
          </p:nvPr>
        </p:nvSpPr>
        <p:spPr>
          <a:xfrm>
            <a:off x="539750" y="771524"/>
            <a:ext cx="8067674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3" type="body"/>
          </p:nvPr>
        </p:nvSpPr>
        <p:spPr>
          <a:xfrm>
            <a:off x="539750" y="1352549"/>
            <a:ext cx="8067674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/>
          <p:nvPr/>
        </p:nvSpPr>
        <p:spPr>
          <a:xfrm>
            <a:off x="0" y="5118318"/>
            <a:ext cx="8607425" cy="45719"/>
          </a:xfrm>
          <a:prstGeom prst="rect">
            <a:avLst/>
          </a:prstGeom>
          <a:solidFill>
            <a:srgbClr val="003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607425" y="5118318"/>
            <a:ext cx="5365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ichpunkte">
  <p:cSld name="Stichpunkt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39750" y="1352549"/>
            <a:ext cx="8067674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›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›"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539750" y="195263"/>
            <a:ext cx="8067674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3200"/>
              <a:buFont typeface="Lato Light"/>
              <a:buNone/>
              <a:defRPr b="0" i="0" sz="32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539750" y="771526"/>
            <a:ext cx="8067674" cy="58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>
            <a:off x="0" y="5118318"/>
            <a:ext cx="8607425" cy="45719"/>
          </a:xfrm>
          <a:prstGeom prst="rect">
            <a:avLst/>
          </a:prstGeom>
          <a:solidFill>
            <a:srgbClr val="003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8607425" y="5118318"/>
            <a:ext cx="5365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5"/>
          <p:cNvSpPr txBox="1"/>
          <p:nvPr>
            <p:ph idx="3" type="body"/>
          </p:nvPr>
        </p:nvSpPr>
        <p:spPr>
          <a:xfrm>
            <a:off x="539750" y="4876005"/>
            <a:ext cx="7088743" cy="22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45" name="Google Shape;4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rnsatz">
  <p:cSld name="Kernsatz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539750" y="1168400"/>
            <a:ext cx="8064500" cy="2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3C7E"/>
              </a:buClr>
              <a:buSzPts val="3800"/>
              <a:buFont typeface="Lato Light"/>
              <a:buNone/>
              <a:defRPr b="0" i="0" sz="3800" u="none" cap="none" strike="noStrike">
                <a:solidFill>
                  <a:srgbClr val="003C7E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>
            <a:off x="-4261773" y="1635646"/>
            <a:ext cx="8624115" cy="862411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dbye Karlsruhe">
  <p:cSld name="Goodbye Karlsruh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0528" y="-92547"/>
            <a:ext cx="9324528" cy="524504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/>
          <p:nvPr/>
        </p:nvSpPr>
        <p:spPr>
          <a:xfrm>
            <a:off x="395536" y="206374"/>
            <a:ext cx="3514724" cy="4803776"/>
          </a:xfrm>
          <a:prstGeom prst="roundRect">
            <a:avLst>
              <a:gd fmla="val 1702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127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538410" y="1020417"/>
            <a:ext cx="3241502" cy="37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  <a:defRPr b="0" i="0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/>
        </p:nvSpPr>
        <p:spPr>
          <a:xfrm>
            <a:off x="538411" y="341265"/>
            <a:ext cx="3241502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>
                <a:solidFill>
                  <a:srgbClr val="003B7E"/>
                </a:solidFill>
                <a:latin typeface="Lato Light"/>
                <a:ea typeface="Lato Light"/>
                <a:cs typeface="Lato Light"/>
                <a:sym typeface="Lato Light"/>
              </a:rPr>
              <a:t>Vielen Dank</a:t>
            </a: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7596336" y="3718677"/>
            <a:ext cx="1291473" cy="1291473"/>
            <a:chOff x="7596336" y="3718677"/>
            <a:chExt cx="1291473" cy="1291473"/>
          </a:xfrm>
        </p:grpSpPr>
        <p:sp>
          <p:nvSpPr>
            <p:cNvPr id="57" name="Google Shape;57;p7"/>
            <p:cNvSpPr/>
            <p:nvPr/>
          </p:nvSpPr>
          <p:spPr>
            <a:xfrm>
              <a:off x="7596336" y="3718677"/>
              <a:ext cx="1291473" cy="129147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0800" rotWithShape="0" algn="t" dir="5400000" dist="127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58" name="Google Shape;5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23980" y="3846321"/>
              <a:ext cx="1036183" cy="10361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Autoren">
  <p:cSld name="2 Autore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>
            <p:ph idx="2" type="pic"/>
          </p:nvPr>
        </p:nvSpPr>
        <p:spPr>
          <a:xfrm>
            <a:off x="539750" y="195263"/>
            <a:ext cx="1579563" cy="157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8"/>
          <p:cNvSpPr/>
          <p:nvPr>
            <p:ph idx="3" type="pic"/>
          </p:nvPr>
        </p:nvSpPr>
        <p:spPr>
          <a:xfrm>
            <a:off x="528539" y="2690888"/>
            <a:ext cx="1579563" cy="1579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2302572" y="1352550"/>
            <a:ext cx="6301678" cy="9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4" type="body"/>
          </p:nvPr>
        </p:nvSpPr>
        <p:spPr>
          <a:xfrm>
            <a:off x="2302572" y="3837061"/>
            <a:ext cx="6301678" cy="9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type="title"/>
          </p:nvPr>
        </p:nvSpPr>
        <p:spPr>
          <a:xfrm>
            <a:off x="2302572" y="195263"/>
            <a:ext cx="6301678" cy="565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3200"/>
              <a:buFont typeface="Lato Light"/>
              <a:buNone/>
              <a:defRPr b="0" i="0" sz="32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8"/>
          <p:cNvSpPr txBox="1"/>
          <p:nvPr>
            <p:ph idx="5" type="body"/>
          </p:nvPr>
        </p:nvSpPr>
        <p:spPr>
          <a:xfrm>
            <a:off x="2302572" y="771524"/>
            <a:ext cx="6301678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6" type="body"/>
          </p:nvPr>
        </p:nvSpPr>
        <p:spPr>
          <a:xfrm>
            <a:off x="2302572" y="3227462"/>
            <a:ext cx="6301678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7" type="body"/>
          </p:nvPr>
        </p:nvSpPr>
        <p:spPr>
          <a:xfrm>
            <a:off x="2302572" y="2638894"/>
            <a:ext cx="6301678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32A71"/>
              </a:buClr>
              <a:buSzPts val="3200"/>
              <a:buFont typeface="Lato"/>
              <a:buNone/>
              <a:defRPr b="0" i="0" sz="32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0" y="5118318"/>
            <a:ext cx="8607425" cy="45719"/>
          </a:xfrm>
          <a:prstGeom prst="rect">
            <a:avLst/>
          </a:prstGeom>
          <a:solidFill>
            <a:srgbClr val="003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8607425" y="5118318"/>
            <a:ext cx="5365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">
  <p:cSld name="Plai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5118318"/>
            <a:ext cx="8607425" cy="45719"/>
          </a:xfrm>
          <a:prstGeom prst="rect">
            <a:avLst/>
          </a:prstGeom>
          <a:solidFill>
            <a:srgbClr val="003C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8607425" y="5118318"/>
            <a:ext cx="5365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539750" y="4876005"/>
            <a:ext cx="7088743" cy="22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ncy">
  <p:cSld name="Fanc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0"/>
          <p:cNvPicPr preferRelativeResize="0"/>
          <p:nvPr/>
        </p:nvPicPr>
        <p:blipFill rotWithShape="1">
          <a:blip r:embed="rId2">
            <a:alphaModFix amt="9000"/>
          </a:blip>
          <a:srcRect b="0" l="0" r="0" t="0"/>
          <a:stretch/>
        </p:blipFill>
        <p:spPr>
          <a:xfrm>
            <a:off x="-4261773" y="1635646"/>
            <a:ext cx="8624115" cy="86241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539750" y="4876005"/>
            <a:ext cx="7088743" cy="227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Lato"/>
              <a:buNone/>
              <a:defRPr b="0"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539750" y="195263"/>
            <a:ext cx="8067674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3200"/>
              <a:buFont typeface="Lato Light"/>
              <a:buNone/>
              <a:defRPr b="0" i="0" sz="32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0"/>
          <p:cNvSpPr txBox="1"/>
          <p:nvPr>
            <p:ph idx="2" type="body"/>
          </p:nvPr>
        </p:nvSpPr>
        <p:spPr>
          <a:xfrm>
            <a:off x="539750" y="771524"/>
            <a:ext cx="8067674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3" type="body"/>
          </p:nvPr>
        </p:nvSpPr>
        <p:spPr>
          <a:xfrm>
            <a:off x="539750" y="1352549"/>
            <a:ext cx="8067674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None/>
              <a:defRPr b="0" i="0" sz="2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"/>
          <p:cNvSpPr/>
          <p:nvPr/>
        </p:nvSpPr>
        <p:spPr>
          <a:xfrm>
            <a:off x="8607425" y="5118318"/>
            <a:ext cx="53657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86" name="Google Shape;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23599" y="4659811"/>
            <a:ext cx="504226" cy="5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395571" y="274638"/>
            <a:ext cx="7886700" cy="993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ato Light"/>
              <a:buNone/>
              <a:defRPr b="0" i="0" sz="3200" u="none" cap="none" strike="noStrik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9413034" y="1370013"/>
            <a:ext cx="4592014" cy="148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›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86">
          <p15:clr>
            <a:srgbClr val="F26B43"/>
          </p15:clr>
        </p15:guide>
        <p15:guide id="2" pos="5420">
          <p15:clr>
            <a:srgbClr val="F26B43"/>
          </p15:clr>
        </p15:guide>
        <p15:guide id="3" pos="340">
          <p15:clr>
            <a:srgbClr val="F26B43"/>
          </p15:clr>
        </p15:guide>
        <p15:guide id="4" orient="horz" pos="3026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pos="2835">
          <p15:clr>
            <a:srgbClr val="F26B43"/>
          </p15:clr>
        </p15:guide>
        <p15:guide id="7" pos="2925">
          <p15:clr>
            <a:srgbClr val="F26B43"/>
          </p15:clr>
        </p15:guide>
        <p15:guide id="8" orient="horz" pos="1620">
          <p15:clr>
            <a:srgbClr val="F26B43"/>
          </p15:clr>
        </p15:guide>
        <p15:guide id="9" orient="horz" pos="152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7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40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9" Type="http://schemas.openxmlformats.org/officeDocument/2006/relationships/image" Target="../media/image54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Relationship Id="rId4" Type="http://schemas.openxmlformats.org/officeDocument/2006/relationships/image" Target="../media/image64.png"/><Relationship Id="rId9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Relationship Id="rId8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53.png"/><Relationship Id="rId13" Type="http://schemas.openxmlformats.org/officeDocument/2006/relationships/image" Target="../media/image62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Relationship Id="rId4" Type="http://schemas.openxmlformats.org/officeDocument/2006/relationships/image" Target="../media/image64.png"/><Relationship Id="rId9" Type="http://schemas.openxmlformats.org/officeDocument/2006/relationships/image" Target="../media/image52.png"/><Relationship Id="rId15" Type="http://schemas.openxmlformats.org/officeDocument/2006/relationships/image" Target="../media/image61.png"/><Relationship Id="rId1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Relationship Id="rId8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7.jpg"/><Relationship Id="rId5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39.png"/><Relationship Id="rId8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74.png"/><Relationship Id="rId8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67.png"/><Relationship Id="rId6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Relationship Id="rId4" Type="http://schemas.openxmlformats.org/officeDocument/2006/relationships/image" Target="../media/image75.png"/><Relationship Id="rId5" Type="http://schemas.openxmlformats.org/officeDocument/2006/relationships/image" Target="../media/image7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Relationship Id="rId4" Type="http://schemas.openxmlformats.org/officeDocument/2006/relationships/image" Target="../media/image8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2.png"/><Relationship Id="rId4" Type="http://schemas.openxmlformats.org/officeDocument/2006/relationships/image" Target="../media/image4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4.png"/><Relationship Id="rId4" Type="http://schemas.openxmlformats.org/officeDocument/2006/relationships/image" Target="../media/image86.png"/><Relationship Id="rId5" Type="http://schemas.openxmlformats.org/officeDocument/2006/relationships/image" Target="../media/image2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2.png"/><Relationship Id="rId4" Type="http://schemas.openxmlformats.org/officeDocument/2006/relationships/image" Target="../media/image4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1211775" y="1831550"/>
            <a:ext cx="67041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2C65"/>
              </a:buClr>
              <a:buSzPts val="2400"/>
              <a:buFont typeface="Lato"/>
              <a:buNone/>
            </a:pPr>
            <a:r>
              <a:rPr lang="de-DE" sz="2900"/>
              <a:t>Preference-based Inverse Reinforcement Learning</a:t>
            </a:r>
            <a:endParaRPr sz="2900"/>
          </a:p>
        </p:txBody>
      </p:sp>
      <p:sp>
        <p:nvSpPr>
          <p:cNvPr id="253" name="Google Shape;253;p34"/>
          <p:cNvSpPr txBox="1"/>
          <p:nvPr>
            <p:ph idx="2" type="body"/>
          </p:nvPr>
        </p:nvSpPr>
        <p:spPr>
          <a:xfrm>
            <a:off x="1675272" y="2996050"/>
            <a:ext cx="57771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2C65"/>
              </a:buClr>
              <a:buSzPts val="2400"/>
              <a:buFont typeface="Lato"/>
              <a:buNone/>
            </a:pPr>
            <a:r>
              <a:rPr lang="de-DE" sz="2200"/>
              <a:t>Bachelor Thesis Final Presentation</a:t>
            </a:r>
            <a:endParaRPr sz="2200"/>
          </a:p>
        </p:txBody>
      </p:sp>
      <p:sp>
        <p:nvSpPr>
          <p:cNvPr id="254" name="Google Shape;254;p34"/>
          <p:cNvSpPr txBox="1"/>
          <p:nvPr>
            <p:ph idx="3" type="body"/>
          </p:nvPr>
        </p:nvSpPr>
        <p:spPr>
          <a:xfrm>
            <a:off x="539750" y="4405183"/>
            <a:ext cx="3960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800"/>
              <a:buFont typeface="Lato"/>
              <a:buNone/>
            </a:pPr>
            <a:r>
              <a:rPr lang="de-DE"/>
              <a:t>Andreas Binder</a:t>
            </a:r>
            <a:endParaRPr/>
          </a:p>
        </p:txBody>
      </p:sp>
      <p:sp>
        <p:nvSpPr>
          <p:cNvPr id="255" name="Google Shape;255;p34"/>
          <p:cNvSpPr txBox="1"/>
          <p:nvPr>
            <p:ph idx="4" type="body"/>
          </p:nvPr>
        </p:nvSpPr>
        <p:spPr>
          <a:xfrm>
            <a:off x="4643438" y="4405183"/>
            <a:ext cx="39609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800"/>
              <a:buFont typeface="Lato"/>
              <a:buNone/>
            </a:pPr>
            <a:r>
              <a:rPr lang="de-DE"/>
              <a:t>Munich, 23.10.2020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Reinforcement Learning - Intuition</a:t>
            </a:r>
            <a:endParaRPr/>
          </a:p>
        </p:txBody>
      </p:sp>
      <p:sp>
        <p:nvSpPr>
          <p:cNvPr id="326" name="Google Shape;326;p43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964" y="967150"/>
            <a:ext cx="4724786" cy="33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3"/>
          <p:cNvSpPr txBox="1"/>
          <p:nvPr/>
        </p:nvSpPr>
        <p:spPr>
          <a:xfrm>
            <a:off x="1442200" y="4326650"/>
            <a:ext cx="5498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2569150" y="4496425"/>
            <a:ext cx="3220800" cy="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">
                <a:latin typeface="Lato"/>
                <a:ea typeface="Lato"/>
                <a:cs typeface="Lato"/>
                <a:sym typeface="Lato"/>
              </a:rPr>
              <a:t>https://www.psychestudy.com/behavioral/learning-memory/operant-conditioning/reinforcement-punishment/positive-negative-reinforcement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539750" y="195280"/>
            <a:ext cx="8067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Underlying Framework: Markov Decision Process</a:t>
            </a:r>
            <a:endParaRPr sz="2880"/>
          </a:p>
        </p:txBody>
      </p:sp>
      <p:sp>
        <p:nvSpPr>
          <p:cNvPr id="336" name="Google Shape;336;p44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4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44"/>
          <p:cNvPicPr preferRelativeResize="0"/>
          <p:nvPr/>
        </p:nvPicPr>
        <p:blipFill rotWithShape="1">
          <a:blip r:embed="rId3">
            <a:alphaModFix/>
          </a:blip>
          <a:srcRect b="47395" l="3194" r="0" t="11459"/>
          <a:stretch/>
        </p:blipFill>
        <p:spPr>
          <a:xfrm>
            <a:off x="146100" y="1058175"/>
            <a:ext cx="8851776" cy="21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4"/>
          <p:cNvSpPr txBox="1"/>
          <p:nvPr/>
        </p:nvSpPr>
        <p:spPr>
          <a:xfrm>
            <a:off x="1547075" y="2920250"/>
            <a:ext cx="66168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Missing here: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000"/>
              <a:buFont typeface="Lato"/>
              <a:buChar char="●"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Sensors (eyes - camera)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000"/>
              <a:buFont typeface="Lato"/>
              <a:buChar char="●"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Actuators (foot - wheel)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1547075" y="3883575"/>
            <a:ext cx="66168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Further assumptions</a:t>
            </a: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000"/>
              <a:buFont typeface="Lato"/>
              <a:buChar char="●"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focus on episodic tasks (tasks that have a final state or certain duration)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Reinforcement Learning - Success Stories</a:t>
            </a:r>
            <a:endParaRPr/>
          </a:p>
        </p:txBody>
      </p:sp>
      <p:sp>
        <p:nvSpPr>
          <p:cNvPr id="346" name="Google Shape;346;p45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5"/>
          <p:cNvSpPr txBox="1"/>
          <p:nvPr/>
        </p:nvSpPr>
        <p:spPr>
          <a:xfrm>
            <a:off x="1442200" y="4326650"/>
            <a:ext cx="5498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25" y="1530550"/>
            <a:ext cx="3357100" cy="188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450" y="1530550"/>
            <a:ext cx="3357100" cy="18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5"/>
          <p:cNvSpPr txBox="1"/>
          <p:nvPr/>
        </p:nvSpPr>
        <p:spPr>
          <a:xfrm>
            <a:off x="5203650" y="3813313"/>
            <a:ext cx="2618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RL in Robotics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1056375" y="3344525"/>
            <a:ext cx="2908500" cy="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">
                <a:latin typeface="Lato"/>
                <a:ea typeface="Lato"/>
                <a:cs typeface="Lato"/>
                <a:sym typeface="Lato"/>
              </a:rPr>
              <a:t>https://deepmind.com/blog/article/alphastar-mastering-real-time-strategy-game-starcraft-ii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1442200" y="3746775"/>
            <a:ext cx="2618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RL in Games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5458050" y="3425100"/>
            <a:ext cx="2364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">
                <a:latin typeface="Lato"/>
                <a:ea typeface="Lato"/>
                <a:cs typeface="Lato"/>
                <a:sym typeface="Lato"/>
              </a:rPr>
              <a:t>https://www.youtube.com/watch?v=gn4nRCC9TwQ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Research Questions</a:t>
            </a:r>
            <a:endParaRPr/>
          </a:p>
        </p:txBody>
      </p:sp>
      <p:sp>
        <p:nvSpPr>
          <p:cNvPr id="360" name="Google Shape;360;p46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Is it possible to </a:t>
            </a:r>
            <a:r>
              <a:rPr lang="de-DE">
                <a:solidFill>
                  <a:srgbClr val="032A71"/>
                </a:solidFill>
              </a:rPr>
              <a:t>teach</a:t>
            </a:r>
            <a:r>
              <a:rPr lang="de-DE"/>
              <a:t> a snake-like agent how to move forward </a:t>
            </a:r>
            <a:r>
              <a:rPr lang="de-DE" u="sng">
                <a:solidFill>
                  <a:srgbClr val="A61C00"/>
                </a:solidFill>
              </a:rPr>
              <a:t>efficiently</a:t>
            </a:r>
            <a:r>
              <a:rPr lang="de-DE"/>
              <a:t> using ranked, suboptimal trajectories?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How does the kind of used ranking mechanism impact the performance?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6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Role of Deep Learning</a:t>
            </a:r>
            <a:endParaRPr/>
          </a:p>
        </p:txBody>
      </p:sp>
      <p:sp>
        <p:nvSpPr>
          <p:cNvPr id="367" name="Google Shape;367;p47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1945475" y="3088775"/>
            <a:ext cx="61359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use neural network for 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000"/>
              <a:buFont typeface="Lato"/>
              <a:buChar char="●"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policy (decision making) or 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000"/>
              <a:buFont typeface="Lato"/>
              <a:buChar char="●"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value function (estimate value of states) or 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000"/>
              <a:buFont typeface="Lato"/>
              <a:buChar char="●"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both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7"/>
          <p:cNvSpPr/>
          <p:nvPr/>
        </p:nvSpPr>
        <p:spPr>
          <a:xfrm>
            <a:off x="960550" y="4472325"/>
            <a:ext cx="831300" cy="46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7"/>
          <p:cNvPicPr preferRelativeResize="0"/>
          <p:nvPr/>
        </p:nvPicPr>
        <p:blipFill rotWithShape="1">
          <a:blip r:embed="rId3">
            <a:alphaModFix/>
          </a:blip>
          <a:srcRect b="39065" l="0" r="0" t="11714"/>
          <a:stretch/>
        </p:blipFill>
        <p:spPr>
          <a:xfrm>
            <a:off x="1550" y="665438"/>
            <a:ext cx="9144000" cy="253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/>
          <p:nvPr/>
        </p:nvSpPr>
        <p:spPr>
          <a:xfrm>
            <a:off x="2150975" y="4415925"/>
            <a:ext cx="4443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Deep Reinforcement Learning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Problems of Reinforcement Learning</a:t>
            </a:r>
            <a:endParaRPr/>
          </a:p>
        </p:txBody>
      </p:sp>
      <p:sp>
        <p:nvSpPr>
          <p:cNvPr id="377" name="Google Shape;377;p48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Sample Efficiency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○"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How much data do I need for good results?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DE"/>
            </a:b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Reward Shaping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○"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Which function rewards good behaviour and punishes bad behaviour?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8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8"/>
          <p:cNvSpPr txBox="1"/>
          <p:nvPr/>
        </p:nvSpPr>
        <p:spPr>
          <a:xfrm>
            <a:off x="1442200" y="4326650"/>
            <a:ext cx="5498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50" y="366863"/>
            <a:ext cx="7701426" cy="400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386" name="Google Shape;386;p49"/>
          <p:cNvPicPr preferRelativeResize="0"/>
          <p:nvPr/>
        </p:nvPicPr>
        <p:blipFill rotWithShape="1">
          <a:blip r:embed="rId4">
            <a:alphaModFix/>
          </a:blip>
          <a:srcRect b="39065" l="0" r="0" t="11714"/>
          <a:stretch/>
        </p:blipFill>
        <p:spPr>
          <a:xfrm>
            <a:off x="2656600" y="366870"/>
            <a:ext cx="5712074" cy="158142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50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452150" y="366863"/>
            <a:ext cx="7701426" cy="40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 txBox="1"/>
          <p:nvPr/>
        </p:nvSpPr>
        <p:spPr>
          <a:xfrm>
            <a:off x="9389800" y="1930550"/>
            <a:ext cx="2550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https://arxiv.org/abs/1709.06560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50"/>
          <p:cNvPicPr preferRelativeResize="0"/>
          <p:nvPr/>
        </p:nvPicPr>
        <p:blipFill rotWithShape="1">
          <a:blip r:embed="rId3">
            <a:alphaModFix/>
          </a:blip>
          <a:srcRect b="67546" l="0" r="30603" t="10618"/>
          <a:stretch/>
        </p:blipFill>
        <p:spPr>
          <a:xfrm>
            <a:off x="452150" y="771525"/>
            <a:ext cx="5344274" cy="8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5" name="Google Shape;395;p50"/>
          <p:cNvSpPr/>
          <p:nvPr/>
        </p:nvSpPr>
        <p:spPr>
          <a:xfrm>
            <a:off x="5951425" y="789150"/>
            <a:ext cx="296100" cy="87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0"/>
          <p:cNvSpPr txBox="1"/>
          <p:nvPr/>
        </p:nvSpPr>
        <p:spPr>
          <a:xfrm>
            <a:off x="6585550" y="930050"/>
            <a:ext cx="23109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define position before and after simulation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p51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452150" y="366863"/>
            <a:ext cx="7701426" cy="40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1"/>
          <p:cNvSpPr txBox="1"/>
          <p:nvPr/>
        </p:nvSpPr>
        <p:spPr>
          <a:xfrm>
            <a:off x="9389800" y="1930550"/>
            <a:ext cx="2550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https://arxiv.org/abs/1709.06560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51"/>
          <p:cNvSpPr/>
          <p:nvPr/>
        </p:nvSpPr>
        <p:spPr>
          <a:xfrm>
            <a:off x="5431650" y="1606500"/>
            <a:ext cx="353400" cy="119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6126925" y="1923450"/>
            <a:ext cx="1691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calculate reward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b="38799" l="7053" r="40579" t="31267"/>
          <a:stretch/>
        </p:blipFill>
        <p:spPr>
          <a:xfrm>
            <a:off x="997350" y="1606500"/>
            <a:ext cx="4033150" cy="119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2" name="Google Shape;412;p52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452150" y="366863"/>
            <a:ext cx="7701426" cy="40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2"/>
          <p:cNvSpPr txBox="1"/>
          <p:nvPr/>
        </p:nvSpPr>
        <p:spPr>
          <a:xfrm>
            <a:off x="9389800" y="1930550"/>
            <a:ext cx="2550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https://arxiv.org/abs/1709.06560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4" name="Google Shape;414;p52"/>
          <p:cNvPicPr preferRelativeResize="0"/>
          <p:nvPr/>
        </p:nvPicPr>
        <p:blipFill rotWithShape="1">
          <a:blip r:embed="rId3">
            <a:alphaModFix/>
          </a:blip>
          <a:srcRect b="18587" l="3921" r="8158" t="59577"/>
          <a:stretch/>
        </p:blipFill>
        <p:spPr>
          <a:xfrm>
            <a:off x="758800" y="2719600"/>
            <a:ext cx="6770900" cy="8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52"/>
          <p:cNvSpPr/>
          <p:nvPr/>
        </p:nvSpPr>
        <p:spPr>
          <a:xfrm>
            <a:off x="7614250" y="2726650"/>
            <a:ext cx="352200" cy="87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2"/>
          <p:cNvSpPr txBox="1"/>
          <p:nvPr/>
        </p:nvSpPr>
        <p:spPr>
          <a:xfrm>
            <a:off x="7966450" y="2874550"/>
            <a:ext cx="11775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is episode over?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2302572" y="195486"/>
            <a:ext cx="6304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Andreas Binder</a:t>
            </a:r>
            <a:endParaRPr/>
          </a:p>
        </p:txBody>
      </p:sp>
      <p:sp>
        <p:nvSpPr>
          <p:cNvPr id="261" name="Google Shape;261;p35"/>
          <p:cNvSpPr txBox="1"/>
          <p:nvPr>
            <p:ph idx="3" type="body"/>
          </p:nvPr>
        </p:nvSpPr>
        <p:spPr>
          <a:xfrm>
            <a:off x="2302572" y="771524"/>
            <a:ext cx="630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</a:pPr>
            <a:r>
              <a:rPr lang="de-DE"/>
              <a:t>Bachelor’s</a:t>
            </a:r>
            <a:r>
              <a:rPr lang="de-DE"/>
              <a:t> degree candidate</a:t>
            </a:r>
            <a:endParaRPr b="0" i="0" sz="2400" u="none" cap="none" strike="noStrike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2302575" y="1394200"/>
            <a:ext cx="6165300" cy="3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63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●"/>
            </a:pPr>
            <a:r>
              <a:rPr lang="de-D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inovex</a:t>
            </a:r>
            <a:endParaRPr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5912" lvl="1" marL="541337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○"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DMA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5912" lvl="1" marL="541337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○"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Bachelor thesis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88925" lvl="0" marL="26352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●"/>
            </a:pPr>
            <a:r>
              <a:rPr lang="de-DE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Education:</a:t>
            </a:r>
            <a:endParaRPr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5912" lvl="1" marL="54133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○"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Information Systems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5912" lvl="1" marL="54133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○"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Technical University Munich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00" y="307478"/>
            <a:ext cx="1375672" cy="18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452150" y="366863"/>
            <a:ext cx="7701426" cy="40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/>
        </p:nvSpPr>
        <p:spPr>
          <a:xfrm>
            <a:off x="9389800" y="1930550"/>
            <a:ext cx="2550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https://arxiv.org/abs/1709.06560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p53"/>
          <p:cNvPicPr preferRelativeResize="0"/>
          <p:nvPr/>
        </p:nvPicPr>
        <p:blipFill rotWithShape="1">
          <a:blip r:embed="rId3">
            <a:alphaModFix/>
          </a:blip>
          <a:srcRect b="3809" l="7029" r="51981" t="81766"/>
          <a:stretch/>
        </p:blipFill>
        <p:spPr>
          <a:xfrm>
            <a:off x="991125" y="3720252"/>
            <a:ext cx="3156576" cy="5771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53"/>
          <p:cNvSpPr/>
          <p:nvPr/>
        </p:nvSpPr>
        <p:spPr>
          <a:xfrm>
            <a:off x="4344975" y="3748425"/>
            <a:ext cx="155700" cy="535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3"/>
          <p:cNvSpPr txBox="1"/>
          <p:nvPr/>
        </p:nvSpPr>
        <p:spPr>
          <a:xfrm>
            <a:off x="4852275" y="3776600"/>
            <a:ext cx="3752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retrieve observation and return information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452150" y="366863"/>
            <a:ext cx="7701426" cy="40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 txBox="1"/>
          <p:nvPr/>
        </p:nvSpPr>
        <p:spPr>
          <a:xfrm>
            <a:off x="9389800" y="1930550"/>
            <a:ext cx="25506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https://arxiv.org/abs/1709.06560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1442575" y="1778988"/>
            <a:ext cx="7701426" cy="40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4"/>
          <p:cNvSpPr/>
          <p:nvPr/>
        </p:nvSpPr>
        <p:spPr>
          <a:xfrm>
            <a:off x="5795175" y="1606325"/>
            <a:ext cx="353400" cy="119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4"/>
          <p:cNvSpPr txBox="1"/>
          <p:nvPr/>
        </p:nvSpPr>
        <p:spPr>
          <a:xfrm>
            <a:off x="6462475" y="1923450"/>
            <a:ext cx="24345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hardcoded reward might evoke unintended behaviour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54"/>
          <p:cNvSpPr txBox="1"/>
          <p:nvPr/>
        </p:nvSpPr>
        <p:spPr>
          <a:xfrm>
            <a:off x="6396225" y="3398625"/>
            <a:ext cx="34188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https://arxiv.org/abs/1709.06560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54"/>
          <p:cNvPicPr preferRelativeResize="0"/>
          <p:nvPr/>
        </p:nvPicPr>
        <p:blipFill rotWithShape="1">
          <a:blip r:embed="rId3">
            <a:alphaModFix/>
          </a:blip>
          <a:srcRect b="38799" l="7053" r="40579" t="31267"/>
          <a:stretch/>
        </p:blipFill>
        <p:spPr>
          <a:xfrm>
            <a:off x="997350" y="1606325"/>
            <a:ext cx="4033150" cy="119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9" name="Google Shape;439;p54"/>
          <p:cNvSpPr/>
          <p:nvPr/>
        </p:nvSpPr>
        <p:spPr>
          <a:xfrm>
            <a:off x="1067275" y="1663850"/>
            <a:ext cx="1761600" cy="2667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Agenda</a:t>
            </a:r>
            <a:endParaRPr/>
          </a:p>
        </p:txBody>
      </p:sp>
      <p:sp>
        <p:nvSpPr>
          <p:cNvPr id="445" name="Google Shape;445;p55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Motivation and Research Questions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Reinforcement Learning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Inverse Reinforcement Learning 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Simulation &amp; System Overview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Approach &amp; 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Critic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Outlook &amp;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5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Inverse Reinforcement Learning</a:t>
            </a:r>
            <a:endParaRPr/>
          </a:p>
        </p:txBody>
      </p:sp>
      <p:sp>
        <p:nvSpPr>
          <p:cNvPr id="452" name="Google Shape;452;p56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Infer reward function from observations (and actions)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considered part of RL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RL vs IRL: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6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4" name="Google Shape;4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13" y="2359975"/>
            <a:ext cx="6248524" cy="18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6"/>
          <p:cNvSpPr txBox="1"/>
          <p:nvPr/>
        </p:nvSpPr>
        <p:spPr>
          <a:xfrm>
            <a:off x="3330425" y="4223125"/>
            <a:ext cx="3045000" cy="1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">
                <a:latin typeface="Lato"/>
                <a:ea typeface="Lato"/>
                <a:cs typeface="Lato"/>
                <a:sym typeface="Lato"/>
              </a:rPr>
              <a:t>https://towardsdatascience.com/inverse-reinforcement-learning-6453b7cdc90d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Research Questions</a:t>
            </a:r>
            <a:endParaRPr/>
          </a:p>
        </p:txBody>
      </p:sp>
      <p:sp>
        <p:nvSpPr>
          <p:cNvPr id="461" name="Google Shape;461;p57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Is it possible to </a:t>
            </a:r>
            <a:r>
              <a:rPr lang="de-DE">
                <a:solidFill>
                  <a:srgbClr val="032A71"/>
                </a:solidFill>
              </a:rPr>
              <a:t>teach</a:t>
            </a:r>
            <a:r>
              <a:rPr lang="de-DE"/>
              <a:t> a </a:t>
            </a:r>
            <a:r>
              <a:rPr lang="de-DE">
                <a:solidFill>
                  <a:srgbClr val="032A71"/>
                </a:solidFill>
              </a:rPr>
              <a:t>snake-like agent</a:t>
            </a:r>
            <a:r>
              <a:rPr lang="de-DE"/>
              <a:t> how to move forward efficiently using </a:t>
            </a:r>
            <a:r>
              <a:rPr lang="de-DE" u="sng">
                <a:solidFill>
                  <a:srgbClr val="A61C00"/>
                </a:solidFill>
              </a:rPr>
              <a:t>ranked, suboptimal trajectories</a:t>
            </a:r>
            <a:r>
              <a:rPr lang="de-DE"/>
              <a:t>?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How does the kind of used ranking mechanism impact the performance?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8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Learning to Rank</a:t>
            </a:r>
            <a:endParaRPr sz="288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t/>
            </a:r>
            <a:endParaRPr sz="2880"/>
          </a:p>
        </p:txBody>
      </p:sp>
      <p:sp>
        <p:nvSpPr>
          <p:cNvPr id="468" name="Google Shape;468;p58"/>
          <p:cNvSpPr txBox="1"/>
          <p:nvPr>
            <p:ph idx="2" type="body"/>
          </p:nvPr>
        </p:nvSpPr>
        <p:spPr>
          <a:xfrm>
            <a:off x="384725" y="1129874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Information Retrieval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Recommender Systems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8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400" y="317250"/>
            <a:ext cx="3165075" cy="211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438" y="2050675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Overview of used Techniques</a:t>
            </a:r>
            <a:endParaRPr/>
          </a:p>
        </p:txBody>
      </p:sp>
      <p:sp>
        <p:nvSpPr>
          <p:cNvPr id="477" name="Google Shape;477;p59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9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59"/>
          <p:cNvSpPr/>
          <p:nvPr/>
        </p:nvSpPr>
        <p:spPr>
          <a:xfrm>
            <a:off x="1923375" y="1354725"/>
            <a:ext cx="2274600" cy="206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Reinforcement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</a:t>
            </a:r>
            <a:endParaRPr/>
          </a:p>
        </p:txBody>
      </p:sp>
      <p:sp>
        <p:nvSpPr>
          <p:cNvPr id="480" name="Google Shape;480;p59"/>
          <p:cNvSpPr/>
          <p:nvPr/>
        </p:nvSpPr>
        <p:spPr>
          <a:xfrm>
            <a:off x="2859525" y="2686250"/>
            <a:ext cx="2274600" cy="206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to Rank/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Learning from Preferences</a:t>
            </a:r>
            <a:endParaRPr/>
          </a:p>
        </p:txBody>
      </p:sp>
      <p:sp>
        <p:nvSpPr>
          <p:cNvPr id="481" name="Google Shape;481;p59"/>
          <p:cNvSpPr/>
          <p:nvPr/>
        </p:nvSpPr>
        <p:spPr>
          <a:xfrm>
            <a:off x="3811950" y="1354725"/>
            <a:ext cx="2274600" cy="206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Deep Learning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Agenda</a:t>
            </a:r>
            <a:endParaRPr/>
          </a:p>
        </p:txBody>
      </p:sp>
      <p:sp>
        <p:nvSpPr>
          <p:cNvPr id="487" name="Google Shape;487;p60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Motivation and Research Questions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Reinforcement Learning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Inverse Reinforcement Learning 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Simulation &amp; System Overview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Approach &amp; 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Critic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Outlook &amp;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0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1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Research Questions</a:t>
            </a:r>
            <a:endParaRPr/>
          </a:p>
        </p:txBody>
      </p:sp>
      <p:sp>
        <p:nvSpPr>
          <p:cNvPr id="494" name="Google Shape;494;p61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Is it possible to </a:t>
            </a:r>
            <a:r>
              <a:rPr lang="de-DE">
                <a:solidFill>
                  <a:srgbClr val="032A71"/>
                </a:solidFill>
              </a:rPr>
              <a:t>teach</a:t>
            </a:r>
            <a:r>
              <a:rPr lang="de-DE"/>
              <a:t> a </a:t>
            </a:r>
            <a:r>
              <a:rPr lang="de-DE" u="sng">
                <a:solidFill>
                  <a:srgbClr val="A61C00"/>
                </a:solidFill>
              </a:rPr>
              <a:t>snake-like agent</a:t>
            </a:r>
            <a:r>
              <a:rPr lang="de-DE"/>
              <a:t> how to move forward efficiently using ranked, suboptimal trajectories?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How does the kind of used ranking mechanism impact the performance?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1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Snake-like Robot</a:t>
            </a:r>
            <a:endParaRPr sz="288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t/>
            </a:r>
            <a:endParaRPr sz="2880"/>
          </a:p>
        </p:txBody>
      </p:sp>
      <p:sp>
        <p:nvSpPr>
          <p:cNvPr id="501" name="Google Shape;501;p62"/>
          <p:cNvSpPr txBox="1"/>
          <p:nvPr>
            <p:ph idx="2" type="body"/>
          </p:nvPr>
        </p:nvSpPr>
        <p:spPr>
          <a:xfrm>
            <a:off x="466775" y="11721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2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3" name="Google Shape;5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59" y="1115775"/>
            <a:ext cx="6112964" cy="347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2"/>
          <p:cNvPicPr preferRelativeResize="0"/>
          <p:nvPr/>
        </p:nvPicPr>
        <p:blipFill rotWithShape="1">
          <a:blip r:embed="rId4">
            <a:alphaModFix/>
          </a:blip>
          <a:srcRect b="26600" l="34880" r="33285" t="20975"/>
          <a:stretch/>
        </p:blipFill>
        <p:spPr>
          <a:xfrm>
            <a:off x="5599125" y="363850"/>
            <a:ext cx="3237523" cy="26231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Agenda</a:t>
            </a:r>
            <a:endParaRPr/>
          </a:p>
        </p:txBody>
      </p:sp>
      <p:sp>
        <p:nvSpPr>
          <p:cNvPr id="270" name="Google Shape;270;p36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Motivation and Research Questions</a:t>
            </a:r>
            <a:endParaRPr>
              <a:solidFill>
                <a:srgbClr val="032A7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Reinforcement Learning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Inverse Reinforcement Learning 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Simulation &amp; System Overview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Approach &amp; Results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Critic 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Outlook &amp; Discussion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3"/>
          <p:cNvSpPr/>
          <p:nvPr/>
        </p:nvSpPr>
        <p:spPr>
          <a:xfrm>
            <a:off x="1892550" y="243625"/>
            <a:ext cx="5780100" cy="475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63"/>
          <p:cNvPicPr preferRelativeResize="0"/>
          <p:nvPr/>
        </p:nvPicPr>
        <p:blipFill rotWithShape="1">
          <a:blip r:embed="rId3">
            <a:alphaModFix/>
          </a:blip>
          <a:srcRect b="7530" l="4884" r="8819" t="12270"/>
          <a:stretch/>
        </p:blipFill>
        <p:spPr>
          <a:xfrm>
            <a:off x="2197800" y="2547500"/>
            <a:ext cx="1905900" cy="10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3"/>
          <p:cNvSpPr txBox="1"/>
          <p:nvPr>
            <p:ph type="title"/>
          </p:nvPr>
        </p:nvSpPr>
        <p:spPr>
          <a:xfrm>
            <a:off x="0" y="-12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Components</a:t>
            </a:r>
            <a:endParaRPr sz="2880"/>
          </a:p>
        </p:txBody>
      </p:sp>
      <p:sp>
        <p:nvSpPr>
          <p:cNvPr id="512" name="Google Shape;512;p63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3" name="Google Shape;513;p63"/>
          <p:cNvPicPr preferRelativeResize="0"/>
          <p:nvPr/>
        </p:nvPicPr>
        <p:blipFill rotWithShape="1">
          <a:blip r:embed="rId4">
            <a:alphaModFix/>
          </a:blip>
          <a:srcRect b="32311" l="6465" r="4598" t="33484"/>
          <a:stretch/>
        </p:blipFill>
        <p:spPr>
          <a:xfrm>
            <a:off x="5027875" y="1137010"/>
            <a:ext cx="1905900" cy="73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3"/>
          <p:cNvSpPr/>
          <p:nvPr/>
        </p:nvSpPr>
        <p:spPr>
          <a:xfrm>
            <a:off x="4103700" y="1978100"/>
            <a:ext cx="3045000" cy="246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3"/>
          <p:cNvSpPr txBox="1"/>
          <p:nvPr/>
        </p:nvSpPr>
        <p:spPr>
          <a:xfrm>
            <a:off x="4298500" y="2547500"/>
            <a:ext cx="1289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RL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288" y="3165800"/>
            <a:ext cx="1015825" cy="11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863" y="2547500"/>
            <a:ext cx="16573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3"/>
          <p:cNvSpPr txBox="1"/>
          <p:nvPr/>
        </p:nvSpPr>
        <p:spPr>
          <a:xfrm>
            <a:off x="2770663" y="771525"/>
            <a:ext cx="1289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Deep </a:t>
            </a:r>
            <a:r>
              <a:rPr lang="de-DE" sz="20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RL</a:t>
            </a:r>
            <a:endParaRPr sz="20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9" name="Google Shape;519;p63"/>
          <p:cNvPicPr preferRelativeResize="0"/>
          <p:nvPr/>
        </p:nvPicPr>
        <p:blipFill rotWithShape="1">
          <a:blip r:embed="rId7">
            <a:alphaModFix/>
          </a:blip>
          <a:srcRect b="12365" l="9503" r="9954" t="18554"/>
          <a:stretch/>
        </p:blipFill>
        <p:spPr>
          <a:xfrm>
            <a:off x="2389775" y="1526125"/>
            <a:ext cx="2051178" cy="7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/>
          <p:nvPr/>
        </p:nvSpPr>
        <p:spPr>
          <a:xfrm>
            <a:off x="380100" y="1134450"/>
            <a:ext cx="8383800" cy="323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4"/>
          <p:cNvSpPr/>
          <p:nvPr/>
        </p:nvSpPr>
        <p:spPr>
          <a:xfrm>
            <a:off x="539100" y="1493250"/>
            <a:ext cx="8065800" cy="205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4"/>
          <p:cNvSpPr/>
          <p:nvPr/>
        </p:nvSpPr>
        <p:spPr>
          <a:xfrm>
            <a:off x="736225" y="2216850"/>
            <a:ext cx="1184700" cy="62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4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64"/>
          <p:cNvSpPr txBox="1"/>
          <p:nvPr/>
        </p:nvSpPr>
        <p:spPr>
          <a:xfrm>
            <a:off x="381625" y="1134450"/>
            <a:ext cx="1893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PrefNet 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64"/>
          <p:cNvSpPr/>
          <p:nvPr/>
        </p:nvSpPr>
        <p:spPr>
          <a:xfrm>
            <a:off x="2045325" y="1650300"/>
            <a:ext cx="6361800" cy="175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4"/>
          <p:cNvSpPr/>
          <p:nvPr/>
        </p:nvSpPr>
        <p:spPr>
          <a:xfrm>
            <a:off x="7240950" y="2017350"/>
            <a:ext cx="1067100" cy="102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MuJoCo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Physics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Engine</a:t>
            </a:r>
            <a:endParaRPr/>
          </a:p>
        </p:txBody>
      </p:sp>
      <p:sp>
        <p:nvSpPr>
          <p:cNvPr id="531" name="Google Shape;531;p64"/>
          <p:cNvSpPr/>
          <p:nvPr/>
        </p:nvSpPr>
        <p:spPr>
          <a:xfrm>
            <a:off x="5913888" y="2221175"/>
            <a:ext cx="10671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mujoco-py</a:t>
            </a:r>
            <a:endParaRPr/>
          </a:p>
        </p:txBody>
      </p:sp>
      <p:cxnSp>
        <p:nvCxnSpPr>
          <p:cNvPr id="532" name="Google Shape;532;p64"/>
          <p:cNvCxnSpPr>
            <a:stCxn id="531" idx="3"/>
            <a:endCxn id="530" idx="1"/>
          </p:cNvCxnSpPr>
          <p:nvPr/>
        </p:nvCxnSpPr>
        <p:spPr>
          <a:xfrm flipH="1" rot="10800000">
            <a:off x="6980988" y="2528075"/>
            <a:ext cx="2601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64"/>
          <p:cNvSpPr/>
          <p:nvPr/>
        </p:nvSpPr>
        <p:spPr>
          <a:xfrm>
            <a:off x="4059750" y="1860125"/>
            <a:ext cx="1594200" cy="134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64"/>
          <p:cNvCxnSpPr>
            <a:stCxn id="531" idx="1"/>
            <a:endCxn id="533" idx="3"/>
          </p:cNvCxnSpPr>
          <p:nvPr/>
        </p:nvCxnSpPr>
        <p:spPr>
          <a:xfrm rot="10800000">
            <a:off x="5654088" y="2532275"/>
            <a:ext cx="25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64"/>
          <p:cNvSpPr/>
          <p:nvPr/>
        </p:nvSpPr>
        <p:spPr>
          <a:xfrm>
            <a:off x="2237050" y="2216850"/>
            <a:ext cx="9099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4"/>
          <p:cNvSpPr/>
          <p:nvPr/>
        </p:nvSpPr>
        <p:spPr>
          <a:xfrm>
            <a:off x="3909900" y="3636350"/>
            <a:ext cx="18939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PyTorch</a:t>
            </a:r>
            <a:endParaRPr/>
          </a:p>
        </p:txBody>
      </p:sp>
      <p:sp>
        <p:nvSpPr>
          <p:cNvPr id="537" name="Google Shape;537;p64"/>
          <p:cNvSpPr/>
          <p:nvPr/>
        </p:nvSpPr>
        <p:spPr>
          <a:xfrm>
            <a:off x="4662275" y="2038300"/>
            <a:ext cx="803400" cy="105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Snake Env</a:t>
            </a:r>
            <a:endParaRPr/>
          </a:p>
        </p:txBody>
      </p:sp>
      <p:sp>
        <p:nvSpPr>
          <p:cNvPr id="538" name="Google Shape;538;p64"/>
          <p:cNvSpPr txBox="1"/>
          <p:nvPr/>
        </p:nvSpPr>
        <p:spPr>
          <a:xfrm>
            <a:off x="2237050" y="2296688"/>
            <a:ext cx="803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Agent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64"/>
          <p:cNvSpPr txBox="1"/>
          <p:nvPr/>
        </p:nvSpPr>
        <p:spPr>
          <a:xfrm>
            <a:off x="4059738" y="1828500"/>
            <a:ext cx="803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Gym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64"/>
          <p:cNvSpPr txBox="1"/>
          <p:nvPr/>
        </p:nvSpPr>
        <p:spPr>
          <a:xfrm>
            <a:off x="2045325" y="1602600"/>
            <a:ext cx="4722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RL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64"/>
          <p:cNvSpPr txBox="1"/>
          <p:nvPr/>
        </p:nvSpPr>
        <p:spPr>
          <a:xfrm>
            <a:off x="795025" y="2316000"/>
            <a:ext cx="1067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Tensorflow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64"/>
          <p:cNvSpPr txBox="1"/>
          <p:nvPr/>
        </p:nvSpPr>
        <p:spPr>
          <a:xfrm>
            <a:off x="536050" y="1533975"/>
            <a:ext cx="909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Deep RL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3" name="Google Shape;543;p64"/>
          <p:cNvCxnSpPr>
            <a:stCxn id="536" idx="0"/>
            <a:endCxn id="533" idx="2"/>
          </p:cNvCxnSpPr>
          <p:nvPr/>
        </p:nvCxnSpPr>
        <p:spPr>
          <a:xfrm rot="10800000">
            <a:off x="4856850" y="3204350"/>
            <a:ext cx="0" cy="4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64"/>
          <p:cNvCxnSpPr>
            <a:stCxn id="533" idx="1"/>
            <a:endCxn id="535" idx="3"/>
          </p:cNvCxnSpPr>
          <p:nvPr/>
        </p:nvCxnSpPr>
        <p:spPr>
          <a:xfrm rot="10800000">
            <a:off x="3146850" y="2528075"/>
            <a:ext cx="9129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64"/>
          <p:cNvCxnSpPr>
            <a:stCxn id="526" idx="3"/>
            <a:endCxn id="535" idx="1"/>
          </p:cNvCxnSpPr>
          <p:nvPr/>
        </p:nvCxnSpPr>
        <p:spPr>
          <a:xfrm>
            <a:off x="1920925" y="2527950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64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System View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5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Agenda</a:t>
            </a:r>
            <a:endParaRPr/>
          </a:p>
        </p:txBody>
      </p:sp>
      <p:sp>
        <p:nvSpPr>
          <p:cNvPr id="552" name="Google Shape;552;p65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Motivation and Research Questions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Reinforcement Learning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Inverse Reinforcement Learning 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Simulation &amp; System Overview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Approach &amp; Results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Critic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Outlook &amp;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5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Steps</a:t>
            </a:r>
            <a:endParaRPr/>
          </a:p>
        </p:txBody>
      </p:sp>
      <p:sp>
        <p:nvSpPr>
          <p:cNvPr id="559" name="Google Shape;559;p66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Data creation via RL agent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Data labeling 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Preference learning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Run RL agent to validate result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6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7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Steps</a:t>
            </a:r>
            <a:endParaRPr/>
          </a:p>
        </p:txBody>
      </p:sp>
      <p:sp>
        <p:nvSpPr>
          <p:cNvPr id="566" name="Google Shape;566;p67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Data creation via RL agent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Data labeling 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Preference learning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Run RL agent to validate result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7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t/>
            </a:r>
            <a:endParaRPr/>
          </a:p>
        </p:txBody>
      </p:sp>
      <p:sp>
        <p:nvSpPr>
          <p:cNvPr id="573" name="Google Shape;573;p68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8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5" name="Google Shape;5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9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t/>
            </a:r>
            <a:endParaRPr/>
          </a:p>
        </p:txBody>
      </p:sp>
      <p:sp>
        <p:nvSpPr>
          <p:cNvPr id="581" name="Google Shape;581;p69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9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3" name="Google Shape;5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0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Steps</a:t>
            </a:r>
            <a:endParaRPr/>
          </a:p>
        </p:txBody>
      </p:sp>
      <p:sp>
        <p:nvSpPr>
          <p:cNvPr id="590" name="Google Shape;590;p70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Data creation via RL agent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Data labeling 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Preference learning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Run RL agent to validate result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0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/>
          <p:nvPr>
            <p:ph idx="1" type="body"/>
          </p:nvPr>
        </p:nvSpPr>
        <p:spPr>
          <a:xfrm>
            <a:off x="539750" y="1352549"/>
            <a:ext cx="8067600" cy="34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71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1"/>
          <p:cNvSpPr txBox="1"/>
          <p:nvPr>
            <p:ph idx="2" type="body"/>
          </p:nvPr>
        </p:nvSpPr>
        <p:spPr>
          <a:xfrm>
            <a:off x="539750" y="771526"/>
            <a:ext cx="8067600" cy="58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1"/>
          <p:cNvSpPr txBox="1"/>
          <p:nvPr>
            <p:ph idx="3" type="body"/>
          </p:nvPr>
        </p:nvSpPr>
        <p:spPr>
          <a:xfrm>
            <a:off x="539750" y="4876005"/>
            <a:ext cx="7088700" cy="2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1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02" name="Google Shape;6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"/>
          <p:cNvSpPr txBox="1"/>
          <p:nvPr>
            <p:ph idx="1" type="body"/>
          </p:nvPr>
        </p:nvSpPr>
        <p:spPr>
          <a:xfrm>
            <a:off x="539750" y="1352549"/>
            <a:ext cx="8067600" cy="34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2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2"/>
          <p:cNvSpPr txBox="1"/>
          <p:nvPr>
            <p:ph idx="2" type="body"/>
          </p:nvPr>
        </p:nvSpPr>
        <p:spPr>
          <a:xfrm>
            <a:off x="539750" y="771526"/>
            <a:ext cx="8067600" cy="58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2"/>
          <p:cNvSpPr txBox="1"/>
          <p:nvPr>
            <p:ph idx="3" type="body"/>
          </p:nvPr>
        </p:nvSpPr>
        <p:spPr>
          <a:xfrm>
            <a:off x="539750" y="4876005"/>
            <a:ext cx="7088700" cy="2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2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13" name="Google Shape;6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Agenda</a:t>
            </a:r>
            <a:endParaRPr/>
          </a:p>
        </p:txBody>
      </p:sp>
      <p:sp>
        <p:nvSpPr>
          <p:cNvPr id="277" name="Google Shape;277;p37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Motivation and Research Questions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Reinforcement Learning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Inverse Reinforcement Learning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Simulation &amp; System Overview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Approach &amp; 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Critic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Outlook &amp;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3"/>
          <p:cNvSpPr txBox="1"/>
          <p:nvPr>
            <p:ph idx="1" type="body"/>
          </p:nvPr>
        </p:nvSpPr>
        <p:spPr>
          <a:xfrm>
            <a:off x="539750" y="1352549"/>
            <a:ext cx="8067600" cy="34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3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3"/>
          <p:cNvSpPr txBox="1"/>
          <p:nvPr>
            <p:ph idx="2" type="body"/>
          </p:nvPr>
        </p:nvSpPr>
        <p:spPr>
          <a:xfrm>
            <a:off x="539750" y="771526"/>
            <a:ext cx="8067600" cy="58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3"/>
          <p:cNvSpPr txBox="1"/>
          <p:nvPr>
            <p:ph idx="3" type="body"/>
          </p:nvPr>
        </p:nvSpPr>
        <p:spPr>
          <a:xfrm>
            <a:off x="539750" y="4876005"/>
            <a:ext cx="7088700" cy="2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3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624" name="Google Shape;62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4"/>
          <p:cNvSpPr/>
          <p:nvPr/>
        </p:nvSpPr>
        <p:spPr>
          <a:xfrm>
            <a:off x="889448" y="2904986"/>
            <a:ext cx="1039192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ilmstreifen" id="630" name="Google Shape;63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6521" y="1524386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31" name="Google Shape;63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1789" y="1334367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32" name="Google Shape;63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4130" y="1516618"/>
            <a:ext cx="471430" cy="471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74"/>
          <p:cNvCxnSpPr/>
          <p:nvPr/>
        </p:nvCxnSpPr>
        <p:spPr>
          <a:xfrm>
            <a:off x="9111605" y="1197368"/>
            <a:ext cx="1564648" cy="8352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4" name="Google Shape;634;p74"/>
          <p:cNvCxnSpPr/>
          <p:nvPr/>
        </p:nvCxnSpPr>
        <p:spPr>
          <a:xfrm flipH="1" rot="10800000">
            <a:off x="9179060" y="1110424"/>
            <a:ext cx="1569636" cy="9924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5" name="Google Shape;635;p74"/>
          <p:cNvSpPr/>
          <p:nvPr/>
        </p:nvSpPr>
        <p:spPr>
          <a:xfrm>
            <a:off x="911950" y="967960"/>
            <a:ext cx="1039192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74"/>
          <p:cNvSpPr txBox="1"/>
          <p:nvPr/>
        </p:nvSpPr>
        <p:spPr>
          <a:xfrm>
            <a:off x="264691" y="956588"/>
            <a:ext cx="9786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</a:t>
            </a:r>
            <a:endParaRPr sz="1100"/>
          </a:p>
        </p:txBody>
      </p:sp>
      <p:sp>
        <p:nvSpPr>
          <p:cNvPr id="637" name="Google Shape;637;p74"/>
          <p:cNvSpPr txBox="1"/>
          <p:nvPr/>
        </p:nvSpPr>
        <p:spPr>
          <a:xfrm>
            <a:off x="234826" y="2944291"/>
            <a:ext cx="10084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Triplet</a:t>
            </a:r>
            <a:endParaRPr sz="1100"/>
          </a:p>
        </p:txBody>
      </p:sp>
      <p:pic>
        <p:nvPicPr>
          <p:cNvPr descr="Filmstreifen" id="638" name="Google Shape;638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0726" y="2579824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39" name="Google Shape;639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8122" y="2751460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40" name="Google Shape;64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3231" y="2827584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41" name="Google Shape;641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5889" y="863647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42" name="Google Shape;64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2016" y="919992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4"/>
          <p:cNvSpPr/>
          <p:nvPr/>
        </p:nvSpPr>
        <p:spPr>
          <a:xfrm>
            <a:off x="3430030" y="2811573"/>
            <a:ext cx="930645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4"/>
          <p:cNvSpPr/>
          <p:nvPr/>
        </p:nvSpPr>
        <p:spPr>
          <a:xfrm>
            <a:off x="3171072" y="964933"/>
            <a:ext cx="1136229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umen hoch-Zeichen" id="645" name="Google Shape;645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5017" y="1424713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646" name="Google Shape;646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68354" y="1536035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47" name="Google Shape;647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864" y="846250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48" name="Google Shape;64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6775" y="939191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49" name="Google Shape;649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1455" y="2596639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50" name="Google Shape;650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6578" y="3893679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51" name="Google Shape;65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8410" y="2844400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652" name="Google Shape;652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68354" y="3404135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hoch-Zeichen" id="653" name="Google Shape;653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2581" y="3306534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agezeichen" id="654" name="Google Shape;654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01949" y="4481457"/>
            <a:ext cx="466136" cy="46613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4"/>
          <p:cNvSpPr txBox="1"/>
          <p:nvPr/>
        </p:nvSpPr>
        <p:spPr>
          <a:xfrm>
            <a:off x="491269" y="233261"/>
            <a:ext cx="22365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unique video snippets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74"/>
          <p:cNvSpPr txBox="1"/>
          <p:nvPr/>
        </p:nvSpPr>
        <p:spPr>
          <a:xfrm>
            <a:off x="2971825" y="220709"/>
            <a:ext cx="16113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the snippets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5"/>
          <p:cNvSpPr/>
          <p:nvPr/>
        </p:nvSpPr>
        <p:spPr>
          <a:xfrm>
            <a:off x="3097724" y="1597669"/>
            <a:ext cx="852103" cy="9633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75"/>
          <p:cNvSpPr/>
          <p:nvPr/>
        </p:nvSpPr>
        <p:spPr>
          <a:xfrm>
            <a:off x="4255517" y="2300899"/>
            <a:ext cx="1123331" cy="1013778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75"/>
          <p:cNvSpPr/>
          <p:nvPr/>
        </p:nvSpPr>
        <p:spPr>
          <a:xfrm>
            <a:off x="6050951" y="582481"/>
            <a:ext cx="927118" cy="845674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rgbClr val="323F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5"/>
          <p:cNvSpPr/>
          <p:nvPr/>
        </p:nvSpPr>
        <p:spPr>
          <a:xfrm>
            <a:off x="2484311" y="784568"/>
            <a:ext cx="917210" cy="805141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ilmstreifen" id="665" name="Google Shape;66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890" y="661985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66" name="Google Shape;66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0862" y="746344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67" name="Google Shape;6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6492" y="863785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68" name="Google Shape;66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403" y="956725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5"/>
          <p:cNvSpPr txBox="1"/>
          <p:nvPr/>
        </p:nvSpPr>
        <p:spPr>
          <a:xfrm>
            <a:off x="3085870" y="100747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70" name="Google Shape;670;p75"/>
          <p:cNvSpPr txBox="1"/>
          <p:nvPr/>
        </p:nvSpPr>
        <p:spPr>
          <a:xfrm>
            <a:off x="3704203" y="100747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71" name="Google Shape;671;p75"/>
          <p:cNvSpPr txBox="1"/>
          <p:nvPr/>
        </p:nvSpPr>
        <p:spPr>
          <a:xfrm>
            <a:off x="4355231" y="100747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pic>
        <p:nvPicPr>
          <p:cNvPr descr="Filmstreifen" id="672" name="Google Shape;67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6484" y="1533794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73" name="Google Shape;67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5455" y="1618154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74" name="Google Shape;67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1086" y="1735594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75" name="Google Shape;67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2997" y="1828535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5"/>
          <p:cNvSpPr txBox="1"/>
          <p:nvPr/>
        </p:nvSpPr>
        <p:spPr>
          <a:xfrm>
            <a:off x="3080463" y="1879280"/>
            <a:ext cx="23295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77" name="Google Shape;677;p75"/>
          <p:cNvSpPr txBox="1"/>
          <p:nvPr/>
        </p:nvSpPr>
        <p:spPr>
          <a:xfrm>
            <a:off x="3698797" y="1879280"/>
            <a:ext cx="17849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78" name="Google Shape;678;p75"/>
          <p:cNvSpPr txBox="1"/>
          <p:nvPr/>
        </p:nvSpPr>
        <p:spPr>
          <a:xfrm>
            <a:off x="4349825" y="1879280"/>
            <a:ext cx="17849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pic>
        <p:nvPicPr>
          <p:cNvPr descr="Filmstreifen" id="679" name="Google Shape;67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6484" y="2446416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80" name="Google Shape;68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5455" y="2530775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81" name="Google Shape;68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1086" y="2648216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82" name="Google Shape;682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2997" y="2741156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5"/>
          <p:cNvSpPr txBox="1"/>
          <p:nvPr/>
        </p:nvSpPr>
        <p:spPr>
          <a:xfrm>
            <a:off x="3080464" y="279190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84" name="Google Shape;684;p75"/>
          <p:cNvSpPr txBox="1"/>
          <p:nvPr/>
        </p:nvSpPr>
        <p:spPr>
          <a:xfrm>
            <a:off x="3698797" y="279190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85" name="Google Shape;685;p75"/>
          <p:cNvSpPr txBox="1"/>
          <p:nvPr/>
        </p:nvSpPr>
        <p:spPr>
          <a:xfrm>
            <a:off x="4349825" y="279190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pic>
        <p:nvPicPr>
          <p:cNvPr descr="Filmstreifen" id="686" name="Google Shape;686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6484" y="3302556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87" name="Google Shape;687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5455" y="3386915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88" name="Google Shape;688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1086" y="3504356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689" name="Google Shape;689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2997" y="3597296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5"/>
          <p:cNvSpPr txBox="1"/>
          <p:nvPr/>
        </p:nvSpPr>
        <p:spPr>
          <a:xfrm>
            <a:off x="3080464" y="364804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91" name="Google Shape;691;p75"/>
          <p:cNvSpPr txBox="1"/>
          <p:nvPr/>
        </p:nvSpPr>
        <p:spPr>
          <a:xfrm>
            <a:off x="3698797" y="364804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92" name="Google Shape;692;p75"/>
          <p:cNvSpPr txBox="1"/>
          <p:nvPr/>
        </p:nvSpPr>
        <p:spPr>
          <a:xfrm>
            <a:off x="4349825" y="364804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93" name="Google Shape;693;p75"/>
          <p:cNvSpPr txBox="1"/>
          <p:nvPr/>
        </p:nvSpPr>
        <p:spPr>
          <a:xfrm rot="5400000">
            <a:off x="2708955" y="1669334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94" name="Google Shape;694;p75"/>
          <p:cNvSpPr txBox="1"/>
          <p:nvPr/>
        </p:nvSpPr>
        <p:spPr>
          <a:xfrm rot="5400000">
            <a:off x="2707013" y="2433403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95" name="Google Shape;695;p75"/>
          <p:cNvSpPr txBox="1"/>
          <p:nvPr/>
        </p:nvSpPr>
        <p:spPr>
          <a:xfrm rot="5400000">
            <a:off x="2713743" y="3365857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96" name="Google Shape;696;p75"/>
          <p:cNvSpPr txBox="1"/>
          <p:nvPr/>
        </p:nvSpPr>
        <p:spPr>
          <a:xfrm rot="5400000">
            <a:off x="3319496" y="1584974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97" name="Google Shape;697;p75"/>
          <p:cNvSpPr txBox="1"/>
          <p:nvPr/>
        </p:nvSpPr>
        <p:spPr>
          <a:xfrm rot="5400000">
            <a:off x="3368596" y="2438350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98" name="Google Shape;698;p75"/>
          <p:cNvSpPr txBox="1"/>
          <p:nvPr/>
        </p:nvSpPr>
        <p:spPr>
          <a:xfrm rot="5400000">
            <a:off x="4620458" y="3196917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699" name="Google Shape;699;p75"/>
          <p:cNvSpPr txBox="1"/>
          <p:nvPr/>
        </p:nvSpPr>
        <p:spPr>
          <a:xfrm rot="5400000">
            <a:off x="3960570" y="3204440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00" name="Google Shape;700;p75"/>
          <p:cNvSpPr txBox="1"/>
          <p:nvPr/>
        </p:nvSpPr>
        <p:spPr>
          <a:xfrm rot="5400000">
            <a:off x="3319496" y="3276899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01" name="Google Shape;701;p75"/>
          <p:cNvSpPr txBox="1"/>
          <p:nvPr/>
        </p:nvSpPr>
        <p:spPr>
          <a:xfrm rot="5400000">
            <a:off x="4654396" y="232811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02" name="Google Shape;702;p75"/>
          <p:cNvSpPr txBox="1"/>
          <p:nvPr/>
        </p:nvSpPr>
        <p:spPr>
          <a:xfrm rot="5400000">
            <a:off x="3939230" y="2365479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03" name="Google Shape;703;p75"/>
          <p:cNvSpPr txBox="1"/>
          <p:nvPr/>
        </p:nvSpPr>
        <p:spPr>
          <a:xfrm rot="5400000">
            <a:off x="4622375" y="1459170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04" name="Google Shape;704;p75"/>
          <p:cNvSpPr txBox="1"/>
          <p:nvPr/>
        </p:nvSpPr>
        <p:spPr>
          <a:xfrm rot="5400000">
            <a:off x="3944635" y="1484432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05" name="Google Shape;705;p75"/>
          <p:cNvSpPr txBox="1"/>
          <p:nvPr/>
        </p:nvSpPr>
        <p:spPr>
          <a:xfrm>
            <a:off x="2745483" y="294166"/>
            <a:ext cx="648071" cy="18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1-2</a:t>
            </a:r>
            <a:endParaRPr sz="1100"/>
          </a:p>
        </p:txBody>
      </p:sp>
      <p:sp>
        <p:nvSpPr>
          <p:cNvPr id="706" name="Google Shape;706;p75"/>
          <p:cNvSpPr txBox="1"/>
          <p:nvPr/>
        </p:nvSpPr>
        <p:spPr>
          <a:xfrm>
            <a:off x="3288927" y="302319"/>
            <a:ext cx="648071" cy="18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3-4</a:t>
            </a:r>
            <a:endParaRPr sz="1100"/>
          </a:p>
        </p:txBody>
      </p:sp>
      <p:sp>
        <p:nvSpPr>
          <p:cNvPr id="707" name="Google Shape;707;p75"/>
          <p:cNvSpPr txBox="1"/>
          <p:nvPr/>
        </p:nvSpPr>
        <p:spPr>
          <a:xfrm>
            <a:off x="3956438" y="301565"/>
            <a:ext cx="779303" cy="17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5-6</a:t>
            </a:r>
            <a:endParaRPr sz="1100"/>
          </a:p>
        </p:txBody>
      </p:sp>
      <p:sp>
        <p:nvSpPr>
          <p:cNvPr id="708" name="Google Shape;708;p75"/>
          <p:cNvSpPr txBox="1"/>
          <p:nvPr/>
        </p:nvSpPr>
        <p:spPr>
          <a:xfrm>
            <a:off x="4643489" y="297866"/>
            <a:ext cx="865312" cy="207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7-8</a:t>
            </a:r>
            <a:endParaRPr sz="1100"/>
          </a:p>
        </p:txBody>
      </p:sp>
      <p:sp>
        <p:nvSpPr>
          <p:cNvPr id="709" name="Google Shape;709;p75"/>
          <p:cNvSpPr txBox="1"/>
          <p:nvPr>
            <p:ph idx="10" type="dt"/>
          </p:nvPr>
        </p:nvSpPr>
        <p:spPr>
          <a:xfrm>
            <a:off x="1026043" y="1121543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</a:rPr>
              <a:t>15 min </a:t>
            </a:r>
            <a:endParaRPr sz="1100"/>
          </a:p>
        </p:txBody>
      </p:sp>
      <p:sp>
        <p:nvSpPr>
          <p:cNvPr id="710" name="Google Shape;710;p75"/>
          <p:cNvSpPr txBox="1"/>
          <p:nvPr/>
        </p:nvSpPr>
        <p:spPr>
          <a:xfrm>
            <a:off x="1026044" y="1961607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min </a:t>
            </a:r>
            <a:endParaRPr sz="1100"/>
          </a:p>
        </p:txBody>
      </p:sp>
      <p:sp>
        <p:nvSpPr>
          <p:cNvPr id="711" name="Google Shape;711;p75"/>
          <p:cNvSpPr txBox="1"/>
          <p:nvPr/>
        </p:nvSpPr>
        <p:spPr>
          <a:xfrm>
            <a:off x="1026044" y="2874229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 min </a:t>
            </a:r>
            <a:endParaRPr sz="1100"/>
          </a:p>
        </p:txBody>
      </p:sp>
      <p:sp>
        <p:nvSpPr>
          <p:cNvPr id="712" name="Google Shape;712;p75"/>
          <p:cNvSpPr txBox="1"/>
          <p:nvPr/>
        </p:nvSpPr>
        <p:spPr>
          <a:xfrm>
            <a:off x="1026045" y="3714292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 min </a:t>
            </a:r>
            <a:endParaRPr sz="1100"/>
          </a:p>
        </p:txBody>
      </p:sp>
      <p:sp>
        <p:nvSpPr>
          <p:cNvPr id="713" name="Google Shape;713;p75"/>
          <p:cNvSpPr txBox="1"/>
          <p:nvPr/>
        </p:nvSpPr>
        <p:spPr>
          <a:xfrm>
            <a:off x="860407" y="692295"/>
            <a:ext cx="1321393" cy="345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Time</a:t>
            </a:r>
            <a:endParaRPr sz="1100"/>
          </a:p>
        </p:txBody>
      </p:sp>
      <p:sp>
        <p:nvSpPr>
          <p:cNvPr id="714" name="Google Shape;714;p75"/>
          <p:cNvSpPr txBox="1"/>
          <p:nvPr/>
        </p:nvSpPr>
        <p:spPr>
          <a:xfrm>
            <a:off x="1266456" y="203161"/>
            <a:ext cx="1768737" cy="345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Minutes of Video</a:t>
            </a:r>
            <a:endParaRPr sz="1100"/>
          </a:p>
        </p:txBody>
      </p:sp>
      <p:sp>
        <p:nvSpPr>
          <p:cNvPr id="715" name="Google Shape;715;p75"/>
          <p:cNvSpPr txBox="1"/>
          <p:nvPr/>
        </p:nvSpPr>
        <p:spPr>
          <a:xfrm>
            <a:off x="7081463" y="784568"/>
            <a:ext cx="11404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:= baseline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75"/>
          <p:cNvSpPr/>
          <p:nvPr/>
        </p:nvSpPr>
        <p:spPr>
          <a:xfrm>
            <a:off x="6088458" y="1597669"/>
            <a:ext cx="852103" cy="96336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5"/>
          <p:cNvSpPr txBox="1"/>
          <p:nvPr/>
        </p:nvSpPr>
        <p:spPr>
          <a:xfrm>
            <a:off x="7079954" y="1887458"/>
            <a:ext cx="11404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:= target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mstreifen" id="722" name="Google Shape;72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6521" y="1524386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23" name="Google Shape;72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1789" y="1334367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24" name="Google Shape;72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4130" y="1516618"/>
            <a:ext cx="471430" cy="471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76"/>
          <p:cNvCxnSpPr/>
          <p:nvPr/>
        </p:nvCxnSpPr>
        <p:spPr>
          <a:xfrm>
            <a:off x="9111605" y="1197368"/>
            <a:ext cx="1564648" cy="83528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6" name="Google Shape;726;p76"/>
          <p:cNvCxnSpPr/>
          <p:nvPr/>
        </p:nvCxnSpPr>
        <p:spPr>
          <a:xfrm flipH="1" rot="10800000">
            <a:off x="9179060" y="1110424"/>
            <a:ext cx="1569636" cy="99246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7" name="Google Shape;727;p76"/>
          <p:cNvSpPr/>
          <p:nvPr/>
        </p:nvSpPr>
        <p:spPr>
          <a:xfrm>
            <a:off x="889448" y="2904986"/>
            <a:ext cx="1039192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6"/>
          <p:cNvSpPr/>
          <p:nvPr/>
        </p:nvSpPr>
        <p:spPr>
          <a:xfrm>
            <a:off x="911950" y="967960"/>
            <a:ext cx="1039192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76"/>
          <p:cNvSpPr txBox="1"/>
          <p:nvPr/>
        </p:nvSpPr>
        <p:spPr>
          <a:xfrm>
            <a:off x="264691" y="956588"/>
            <a:ext cx="9786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</a:t>
            </a:r>
            <a:endParaRPr sz="1100"/>
          </a:p>
        </p:txBody>
      </p:sp>
      <p:sp>
        <p:nvSpPr>
          <p:cNvPr id="730" name="Google Shape;730;p76"/>
          <p:cNvSpPr txBox="1"/>
          <p:nvPr/>
        </p:nvSpPr>
        <p:spPr>
          <a:xfrm>
            <a:off x="234826" y="2944291"/>
            <a:ext cx="10084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Triplet</a:t>
            </a:r>
            <a:endParaRPr sz="1100"/>
          </a:p>
        </p:txBody>
      </p:sp>
      <p:pic>
        <p:nvPicPr>
          <p:cNvPr descr="Filmstreifen" id="731" name="Google Shape;73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0726" y="2579824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32" name="Google Shape;732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8122" y="2751460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33" name="Google Shape;73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3231" y="2827584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34" name="Google Shape;734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5889" y="863647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35" name="Google Shape;73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2016" y="919992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6"/>
          <p:cNvSpPr/>
          <p:nvPr/>
        </p:nvSpPr>
        <p:spPr>
          <a:xfrm>
            <a:off x="3430030" y="2811573"/>
            <a:ext cx="930645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76"/>
          <p:cNvSpPr/>
          <p:nvPr/>
        </p:nvSpPr>
        <p:spPr>
          <a:xfrm>
            <a:off x="3171072" y="964933"/>
            <a:ext cx="1136229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umen hoch-Zeichen" id="738" name="Google Shape;73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5017" y="1424713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739" name="Google Shape;739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68354" y="1536035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40" name="Google Shape;740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864" y="846250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41" name="Google Shape;74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6775" y="939191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42" name="Google Shape;742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1455" y="2596639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43" name="Google Shape;743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6578" y="3893679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44" name="Google Shape;74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8410" y="2844400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745" name="Google Shape;745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68354" y="3404135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hoch-Zeichen" id="746" name="Google Shape;746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2581" y="3306534"/>
            <a:ext cx="587145" cy="58714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6"/>
          <p:cNvSpPr txBox="1"/>
          <p:nvPr/>
        </p:nvSpPr>
        <p:spPr>
          <a:xfrm>
            <a:off x="491269" y="233261"/>
            <a:ext cx="21308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video snippets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76"/>
          <p:cNvSpPr txBox="1"/>
          <p:nvPr/>
        </p:nvSpPr>
        <p:spPr>
          <a:xfrm>
            <a:off x="2971825" y="220709"/>
            <a:ext cx="16113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the snippets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umen runter" id="749" name="Google Shape;749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9564" y="4458049"/>
            <a:ext cx="556589" cy="55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mstreifen" id="755" name="Google Shape;75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890" y="661985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56" name="Google Shape;75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0862" y="746344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57" name="Google Shape;75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6492" y="863785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58" name="Google Shape;75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403" y="956725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77"/>
          <p:cNvSpPr txBox="1"/>
          <p:nvPr/>
        </p:nvSpPr>
        <p:spPr>
          <a:xfrm>
            <a:off x="3085870" y="100747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60" name="Google Shape;760;p77"/>
          <p:cNvSpPr txBox="1"/>
          <p:nvPr/>
        </p:nvSpPr>
        <p:spPr>
          <a:xfrm>
            <a:off x="3704203" y="100747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61" name="Google Shape;761;p77"/>
          <p:cNvSpPr txBox="1"/>
          <p:nvPr/>
        </p:nvSpPr>
        <p:spPr>
          <a:xfrm>
            <a:off x="4355231" y="100747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pic>
        <p:nvPicPr>
          <p:cNvPr descr="Filmstreifen" id="762" name="Google Shape;76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6484" y="1533794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63" name="Google Shape;763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5455" y="1618154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64" name="Google Shape;76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1086" y="1735594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65" name="Google Shape;76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2997" y="1828535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7"/>
          <p:cNvSpPr txBox="1"/>
          <p:nvPr/>
        </p:nvSpPr>
        <p:spPr>
          <a:xfrm>
            <a:off x="3080463" y="1879280"/>
            <a:ext cx="23295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67" name="Google Shape;767;p77"/>
          <p:cNvSpPr txBox="1"/>
          <p:nvPr/>
        </p:nvSpPr>
        <p:spPr>
          <a:xfrm>
            <a:off x="3698797" y="1879280"/>
            <a:ext cx="17849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68" name="Google Shape;768;p77"/>
          <p:cNvSpPr txBox="1"/>
          <p:nvPr/>
        </p:nvSpPr>
        <p:spPr>
          <a:xfrm>
            <a:off x="4349825" y="1879280"/>
            <a:ext cx="17849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pic>
        <p:nvPicPr>
          <p:cNvPr descr="Filmstreifen" id="769" name="Google Shape;769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6484" y="2423192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70" name="Google Shape;770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5455" y="2530775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71" name="Google Shape;771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1086" y="2648216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72" name="Google Shape;77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2997" y="2741156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7"/>
          <p:cNvSpPr txBox="1"/>
          <p:nvPr/>
        </p:nvSpPr>
        <p:spPr>
          <a:xfrm>
            <a:off x="3080464" y="279190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74" name="Google Shape;774;p77"/>
          <p:cNvSpPr txBox="1"/>
          <p:nvPr/>
        </p:nvSpPr>
        <p:spPr>
          <a:xfrm>
            <a:off x="3698797" y="279190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75" name="Google Shape;775;p77"/>
          <p:cNvSpPr txBox="1"/>
          <p:nvPr/>
        </p:nvSpPr>
        <p:spPr>
          <a:xfrm>
            <a:off x="4349825" y="279190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pic>
        <p:nvPicPr>
          <p:cNvPr descr="Filmstreifen" id="776" name="Google Shape;776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6484" y="3302556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77" name="Google Shape;77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5455" y="3386915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78" name="Google Shape;778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1086" y="3504356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779" name="Google Shape;779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2997" y="3597296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7"/>
          <p:cNvSpPr txBox="1"/>
          <p:nvPr/>
        </p:nvSpPr>
        <p:spPr>
          <a:xfrm>
            <a:off x="3080464" y="364804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81" name="Google Shape;781;p77"/>
          <p:cNvSpPr txBox="1"/>
          <p:nvPr/>
        </p:nvSpPr>
        <p:spPr>
          <a:xfrm>
            <a:off x="3698797" y="364804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82" name="Google Shape;782;p77"/>
          <p:cNvSpPr txBox="1"/>
          <p:nvPr/>
        </p:nvSpPr>
        <p:spPr>
          <a:xfrm>
            <a:off x="4349825" y="364804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83" name="Google Shape;783;p77"/>
          <p:cNvSpPr txBox="1"/>
          <p:nvPr/>
        </p:nvSpPr>
        <p:spPr>
          <a:xfrm rot="5400000">
            <a:off x="2708955" y="1669334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84" name="Google Shape;784;p77"/>
          <p:cNvSpPr txBox="1"/>
          <p:nvPr/>
        </p:nvSpPr>
        <p:spPr>
          <a:xfrm rot="5400000">
            <a:off x="2707013" y="2433403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85" name="Google Shape;785;p77"/>
          <p:cNvSpPr txBox="1"/>
          <p:nvPr/>
        </p:nvSpPr>
        <p:spPr>
          <a:xfrm rot="5400000">
            <a:off x="2713743" y="3365857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86" name="Google Shape;786;p77"/>
          <p:cNvSpPr txBox="1"/>
          <p:nvPr/>
        </p:nvSpPr>
        <p:spPr>
          <a:xfrm rot="5400000">
            <a:off x="3319496" y="1584974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87" name="Google Shape;787;p77"/>
          <p:cNvSpPr txBox="1"/>
          <p:nvPr/>
        </p:nvSpPr>
        <p:spPr>
          <a:xfrm rot="5400000">
            <a:off x="3368596" y="2438350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88" name="Google Shape;788;p77"/>
          <p:cNvSpPr txBox="1"/>
          <p:nvPr/>
        </p:nvSpPr>
        <p:spPr>
          <a:xfrm rot="5400000">
            <a:off x="4620458" y="3196917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89" name="Google Shape;789;p77"/>
          <p:cNvSpPr txBox="1"/>
          <p:nvPr/>
        </p:nvSpPr>
        <p:spPr>
          <a:xfrm rot="5400000">
            <a:off x="3960570" y="3204440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90" name="Google Shape;790;p77"/>
          <p:cNvSpPr txBox="1"/>
          <p:nvPr/>
        </p:nvSpPr>
        <p:spPr>
          <a:xfrm rot="5400000">
            <a:off x="3319496" y="3276899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91" name="Google Shape;791;p77"/>
          <p:cNvSpPr txBox="1"/>
          <p:nvPr/>
        </p:nvSpPr>
        <p:spPr>
          <a:xfrm rot="5400000">
            <a:off x="4654396" y="232811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92" name="Google Shape;792;p77"/>
          <p:cNvSpPr txBox="1"/>
          <p:nvPr/>
        </p:nvSpPr>
        <p:spPr>
          <a:xfrm rot="5400000">
            <a:off x="3939230" y="2365479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93" name="Google Shape;793;p77"/>
          <p:cNvSpPr txBox="1"/>
          <p:nvPr/>
        </p:nvSpPr>
        <p:spPr>
          <a:xfrm rot="5400000">
            <a:off x="4622375" y="1459170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94" name="Google Shape;794;p77"/>
          <p:cNvSpPr txBox="1"/>
          <p:nvPr/>
        </p:nvSpPr>
        <p:spPr>
          <a:xfrm rot="5400000">
            <a:off x="3944635" y="1484432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795" name="Google Shape;795;p77"/>
          <p:cNvSpPr txBox="1"/>
          <p:nvPr/>
        </p:nvSpPr>
        <p:spPr>
          <a:xfrm>
            <a:off x="2745483" y="294166"/>
            <a:ext cx="648071" cy="18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1-2</a:t>
            </a:r>
            <a:endParaRPr sz="1100"/>
          </a:p>
        </p:txBody>
      </p:sp>
      <p:sp>
        <p:nvSpPr>
          <p:cNvPr id="796" name="Google Shape;796;p77"/>
          <p:cNvSpPr txBox="1"/>
          <p:nvPr/>
        </p:nvSpPr>
        <p:spPr>
          <a:xfrm>
            <a:off x="3288927" y="302319"/>
            <a:ext cx="648071" cy="18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3-4</a:t>
            </a:r>
            <a:endParaRPr sz="1100"/>
          </a:p>
        </p:txBody>
      </p:sp>
      <p:sp>
        <p:nvSpPr>
          <p:cNvPr id="797" name="Google Shape;797;p77"/>
          <p:cNvSpPr txBox="1"/>
          <p:nvPr/>
        </p:nvSpPr>
        <p:spPr>
          <a:xfrm>
            <a:off x="3956438" y="301565"/>
            <a:ext cx="779303" cy="17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5-6</a:t>
            </a:r>
            <a:endParaRPr sz="1100"/>
          </a:p>
        </p:txBody>
      </p:sp>
      <p:sp>
        <p:nvSpPr>
          <p:cNvPr id="798" name="Google Shape;798;p77"/>
          <p:cNvSpPr txBox="1"/>
          <p:nvPr/>
        </p:nvSpPr>
        <p:spPr>
          <a:xfrm>
            <a:off x="4643489" y="297866"/>
            <a:ext cx="865312" cy="207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7-8</a:t>
            </a:r>
            <a:endParaRPr sz="1100"/>
          </a:p>
        </p:txBody>
      </p:sp>
      <p:sp>
        <p:nvSpPr>
          <p:cNvPr id="799" name="Google Shape;799;p77"/>
          <p:cNvSpPr txBox="1"/>
          <p:nvPr>
            <p:ph idx="10" type="dt"/>
          </p:nvPr>
        </p:nvSpPr>
        <p:spPr>
          <a:xfrm>
            <a:off x="1026043" y="1121543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</a:rPr>
              <a:t>15 min </a:t>
            </a:r>
            <a:endParaRPr sz="1100"/>
          </a:p>
        </p:txBody>
      </p:sp>
      <p:sp>
        <p:nvSpPr>
          <p:cNvPr id="800" name="Google Shape;800;p77"/>
          <p:cNvSpPr txBox="1"/>
          <p:nvPr/>
        </p:nvSpPr>
        <p:spPr>
          <a:xfrm>
            <a:off x="1026044" y="1961607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min </a:t>
            </a:r>
            <a:endParaRPr sz="1100"/>
          </a:p>
        </p:txBody>
      </p:sp>
      <p:sp>
        <p:nvSpPr>
          <p:cNvPr id="801" name="Google Shape;801;p77"/>
          <p:cNvSpPr txBox="1"/>
          <p:nvPr/>
        </p:nvSpPr>
        <p:spPr>
          <a:xfrm>
            <a:off x="1026044" y="2874229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 min </a:t>
            </a:r>
            <a:endParaRPr sz="1100"/>
          </a:p>
        </p:txBody>
      </p:sp>
      <p:sp>
        <p:nvSpPr>
          <p:cNvPr id="802" name="Google Shape;802;p77"/>
          <p:cNvSpPr txBox="1"/>
          <p:nvPr/>
        </p:nvSpPr>
        <p:spPr>
          <a:xfrm>
            <a:off x="1026045" y="3714292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 min </a:t>
            </a:r>
            <a:endParaRPr sz="1100"/>
          </a:p>
        </p:txBody>
      </p:sp>
      <p:sp>
        <p:nvSpPr>
          <p:cNvPr id="803" name="Google Shape;803;p77"/>
          <p:cNvSpPr txBox="1"/>
          <p:nvPr/>
        </p:nvSpPr>
        <p:spPr>
          <a:xfrm>
            <a:off x="860407" y="692295"/>
            <a:ext cx="1321393" cy="345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Time</a:t>
            </a:r>
            <a:endParaRPr sz="1100"/>
          </a:p>
        </p:txBody>
      </p:sp>
      <p:sp>
        <p:nvSpPr>
          <p:cNvPr id="804" name="Google Shape;804;p77"/>
          <p:cNvSpPr txBox="1"/>
          <p:nvPr/>
        </p:nvSpPr>
        <p:spPr>
          <a:xfrm>
            <a:off x="1266456" y="203161"/>
            <a:ext cx="1768737" cy="345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Minutes of Video</a:t>
            </a:r>
            <a:endParaRPr sz="1100"/>
          </a:p>
        </p:txBody>
      </p:sp>
      <p:cxnSp>
        <p:nvCxnSpPr>
          <p:cNvPr id="805" name="Google Shape;805;p77"/>
          <p:cNvCxnSpPr/>
          <p:nvPr/>
        </p:nvCxnSpPr>
        <p:spPr>
          <a:xfrm>
            <a:off x="2519737" y="1533794"/>
            <a:ext cx="70134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06" name="Google Shape;806;p77"/>
          <p:cNvCxnSpPr/>
          <p:nvPr/>
        </p:nvCxnSpPr>
        <p:spPr>
          <a:xfrm>
            <a:off x="3221086" y="863785"/>
            <a:ext cx="0" cy="67000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07" name="Google Shape;807;p77"/>
          <p:cNvCxnSpPr/>
          <p:nvPr/>
        </p:nvCxnSpPr>
        <p:spPr>
          <a:xfrm flipH="1" rot="10800000">
            <a:off x="2525143" y="2530775"/>
            <a:ext cx="1265719" cy="261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08" name="Google Shape;808;p77"/>
          <p:cNvCxnSpPr/>
          <p:nvPr/>
        </p:nvCxnSpPr>
        <p:spPr>
          <a:xfrm>
            <a:off x="3821334" y="801380"/>
            <a:ext cx="0" cy="17433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09" name="Google Shape;809;p77"/>
          <p:cNvCxnSpPr/>
          <p:nvPr/>
        </p:nvCxnSpPr>
        <p:spPr>
          <a:xfrm flipH="1" rot="10800000">
            <a:off x="2525143" y="3258558"/>
            <a:ext cx="2658649" cy="256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10" name="Google Shape;810;p77"/>
          <p:cNvCxnSpPr/>
          <p:nvPr/>
        </p:nvCxnSpPr>
        <p:spPr>
          <a:xfrm>
            <a:off x="5183791" y="670016"/>
            <a:ext cx="0" cy="259822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11" name="Google Shape;811;p77"/>
          <p:cNvSpPr txBox="1"/>
          <p:nvPr/>
        </p:nvSpPr>
        <p:spPr>
          <a:xfrm>
            <a:off x="5794624" y="863785"/>
            <a:ext cx="2958949" cy="22852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Intuition: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do not want to compare the </a:t>
            </a:r>
            <a:r>
              <a:rPr lang="de-DE" sz="18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begin of a better video </a:t>
            </a: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</a:t>
            </a:r>
            <a:r>
              <a:rPr lang="de-DE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end of a worse video</a:t>
            </a: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Otherwise, we cannot guarantee a </a:t>
            </a:r>
            <a:r>
              <a:rPr lang="de-DE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monotonic increase</a:t>
            </a: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reward </a:t>
            </a:r>
            <a:endParaRPr sz="1100"/>
          </a:p>
        </p:txBody>
      </p:sp>
      <p:pic>
        <p:nvPicPr>
          <p:cNvPr descr="Ausrufezeichen" id="812" name="Google Shape;812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45849" y="849540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77"/>
          <p:cNvSpPr/>
          <p:nvPr/>
        </p:nvSpPr>
        <p:spPr>
          <a:xfrm>
            <a:off x="5794624" y="3532618"/>
            <a:ext cx="678094" cy="3924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77"/>
          <p:cNvSpPr txBox="1"/>
          <p:nvPr/>
        </p:nvSpPr>
        <p:spPr>
          <a:xfrm>
            <a:off x="6842589" y="3504356"/>
            <a:ext cx="182623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Monotony Check</a:t>
            </a:r>
            <a:endParaRPr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mstreifen" id="819" name="Google Shape;81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890" y="661985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20" name="Google Shape;82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0862" y="746344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21" name="Google Shape;82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6492" y="863785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22" name="Google Shape;82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403" y="956725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8"/>
          <p:cNvSpPr txBox="1"/>
          <p:nvPr/>
        </p:nvSpPr>
        <p:spPr>
          <a:xfrm>
            <a:off x="3085870" y="100747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24" name="Google Shape;824;p78"/>
          <p:cNvSpPr txBox="1"/>
          <p:nvPr/>
        </p:nvSpPr>
        <p:spPr>
          <a:xfrm>
            <a:off x="3704203" y="100747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25" name="Google Shape;825;p78"/>
          <p:cNvSpPr txBox="1"/>
          <p:nvPr/>
        </p:nvSpPr>
        <p:spPr>
          <a:xfrm>
            <a:off x="4355231" y="100747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pic>
        <p:nvPicPr>
          <p:cNvPr descr="Filmstreifen" id="826" name="Google Shape;82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6484" y="1533794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27" name="Google Shape;82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5455" y="1618154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28" name="Google Shape;82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1086" y="1735594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29" name="Google Shape;82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2997" y="1828535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8"/>
          <p:cNvSpPr txBox="1"/>
          <p:nvPr/>
        </p:nvSpPr>
        <p:spPr>
          <a:xfrm>
            <a:off x="3080463" y="1879280"/>
            <a:ext cx="23295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31" name="Google Shape;831;p78"/>
          <p:cNvSpPr txBox="1"/>
          <p:nvPr/>
        </p:nvSpPr>
        <p:spPr>
          <a:xfrm>
            <a:off x="3698797" y="1879280"/>
            <a:ext cx="17849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32" name="Google Shape;832;p78"/>
          <p:cNvSpPr txBox="1"/>
          <p:nvPr/>
        </p:nvSpPr>
        <p:spPr>
          <a:xfrm>
            <a:off x="4349825" y="1879280"/>
            <a:ext cx="178492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pic>
        <p:nvPicPr>
          <p:cNvPr descr="Filmstreifen" id="833" name="Google Shape;833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6484" y="2423192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34" name="Google Shape;834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5455" y="2530775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35" name="Google Shape;835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1086" y="2648216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36" name="Google Shape;83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2997" y="2741156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78"/>
          <p:cNvSpPr txBox="1"/>
          <p:nvPr/>
        </p:nvSpPr>
        <p:spPr>
          <a:xfrm>
            <a:off x="3080464" y="279190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38" name="Google Shape;838;p78"/>
          <p:cNvSpPr txBox="1"/>
          <p:nvPr/>
        </p:nvSpPr>
        <p:spPr>
          <a:xfrm>
            <a:off x="3698797" y="279190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39" name="Google Shape;839;p78"/>
          <p:cNvSpPr txBox="1"/>
          <p:nvPr/>
        </p:nvSpPr>
        <p:spPr>
          <a:xfrm>
            <a:off x="4349825" y="279190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pic>
        <p:nvPicPr>
          <p:cNvPr descr="Filmstreifen" id="840" name="Google Shape;840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6484" y="3302556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41" name="Google Shape;841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5455" y="3386915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42" name="Google Shape;842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1086" y="3504356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43" name="Google Shape;843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2997" y="3597296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8"/>
          <p:cNvSpPr txBox="1"/>
          <p:nvPr/>
        </p:nvSpPr>
        <p:spPr>
          <a:xfrm>
            <a:off x="3080464" y="364804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45" name="Google Shape;845;p78"/>
          <p:cNvSpPr txBox="1"/>
          <p:nvPr/>
        </p:nvSpPr>
        <p:spPr>
          <a:xfrm>
            <a:off x="3698797" y="364804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46" name="Google Shape;846;p78"/>
          <p:cNvSpPr txBox="1"/>
          <p:nvPr/>
        </p:nvSpPr>
        <p:spPr>
          <a:xfrm>
            <a:off x="4349825" y="364804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47" name="Google Shape;847;p78"/>
          <p:cNvSpPr txBox="1"/>
          <p:nvPr/>
        </p:nvSpPr>
        <p:spPr>
          <a:xfrm rot="5400000">
            <a:off x="2708955" y="1669334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48" name="Google Shape;848;p78"/>
          <p:cNvSpPr txBox="1"/>
          <p:nvPr/>
        </p:nvSpPr>
        <p:spPr>
          <a:xfrm rot="5400000">
            <a:off x="2707013" y="2433403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49" name="Google Shape;849;p78"/>
          <p:cNvSpPr txBox="1"/>
          <p:nvPr/>
        </p:nvSpPr>
        <p:spPr>
          <a:xfrm rot="5400000">
            <a:off x="2713743" y="3365857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0" name="Google Shape;850;p78"/>
          <p:cNvSpPr txBox="1"/>
          <p:nvPr/>
        </p:nvSpPr>
        <p:spPr>
          <a:xfrm rot="5400000">
            <a:off x="3319496" y="1584974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1" name="Google Shape;851;p78"/>
          <p:cNvSpPr txBox="1"/>
          <p:nvPr/>
        </p:nvSpPr>
        <p:spPr>
          <a:xfrm rot="5400000">
            <a:off x="3368596" y="2438350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2" name="Google Shape;852;p78"/>
          <p:cNvSpPr txBox="1"/>
          <p:nvPr/>
        </p:nvSpPr>
        <p:spPr>
          <a:xfrm rot="5400000">
            <a:off x="4620458" y="3196917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3" name="Google Shape;853;p78"/>
          <p:cNvSpPr txBox="1"/>
          <p:nvPr/>
        </p:nvSpPr>
        <p:spPr>
          <a:xfrm rot="5400000">
            <a:off x="3960570" y="3204440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4" name="Google Shape;854;p78"/>
          <p:cNvSpPr txBox="1"/>
          <p:nvPr/>
        </p:nvSpPr>
        <p:spPr>
          <a:xfrm rot="5400000">
            <a:off x="3319496" y="3276899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5" name="Google Shape;855;p78"/>
          <p:cNvSpPr txBox="1"/>
          <p:nvPr/>
        </p:nvSpPr>
        <p:spPr>
          <a:xfrm rot="5400000">
            <a:off x="4654396" y="2328111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6" name="Google Shape;856;p78"/>
          <p:cNvSpPr txBox="1"/>
          <p:nvPr/>
        </p:nvSpPr>
        <p:spPr>
          <a:xfrm rot="5400000">
            <a:off x="3939230" y="2365479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7" name="Google Shape;857;p78"/>
          <p:cNvSpPr txBox="1"/>
          <p:nvPr/>
        </p:nvSpPr>
        <p:spPr>
          <a:xfrm rot="5400000">
            <a:off x="4622375" y="1459170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8" name="Google Shape;858;p78"/>
          <p:cNvSpPr txBox="1"/>
          <p:nvPr/>
        </p:nvSpPr>
        <p:spPr>
          <a:xfrm rot="5400000">
            <a:off x="3944635" y="1484432"/>
            <a:ext cx="37935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endParaRPr sz="1100"/>
          </a:p>
        </p:txBody>
      </p:sp>
      <p:sp>
        <p:nvSpPr>
          <p:cNvPr id="859" name="Google Shape;859;p78"/>
          <p:cNvSpPr txBox="1"/>
          <p:nvPr/>
        </p:nvSpPr>
        <p:spPr>
          <a:xfrm>
            <a:off x="2745483" y="294166"/>
            <a:ext cx="648071" cy="18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1-2</a:t>
            </a:r>
            <a:endParaRPr sz="1100"/>
          </a:p>
        </p:txBody>
      </p:sp>
      <p:sp>
        <p:nvSpPr>
          <p:cNvPr id="860" name="Google Shape;860;p78"/>
          <p:cNvSpPr txBox="1"/>
          <p:nvPr/>
        </p:nvSpPr>
        <p:spPr>
          <a:xfrm>
            <a:off x="3288927" y="302319"/>
            <a:ext cx="648071" cy="181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3-4</a:t>
            </a:r>
            <a:endParaRPr sz="1100"/>
          </a:p>
        </p:txBody>
      </p:sp>
      <p:sp>
        <p:nvSpPr>
          <p:cNvPr id="861" name="Google Shape;861;p78"/>
          <p:cNvSpPr txBox="1"/>
          <p:nvPr/>
        </p:nvSpPr>
        <p:spPr>
          <a:xfrm>
            <a:off x="3956438" y="301565"/>
            <a:ext cx="779303" cy="17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5-6</a:t>
            </a:r>
            <a:endParaRPr sz="1100"/>
          </a:p>
        </p:txBody>
      </p:sp>
      <p:sp>
        <p:nvSpPr>
          <p:cNvPr id="862" name="Google Shape;862;p78"/>
          <p:cNvSpPr txBox="1"/>
          <p:nvPr/>
        </p:nvSpPr>
        <p:spPr>
          <a:xfrm>
            <a:off x="4643489" y="297866"/>
            <a:ext cx="865312" cy="207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7-8</a:t>
            </a:r>
            <a:endParaRPr sz="1100"/>
          </a:p>
        </p:txBody>
      </p:sp>
      <p:sp>
        <p:nvSpPr>
          <p:cNvPr id="863" name="Google Shape;863;p78"/>
          <p:cNvSpPr txBox="1"/>
          <p:nvPr>
            <p:ph idx="10" type="dt"/>
          </p:nvPr>
        </p:nvSpPr>
        <p:spPr>
          <a:xfrm>
            <a:off x="1026043" y="1121543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</a:rPr>
              <a:t>15 min </a:t>
            </a:r>
            <a:endParaRPr sz="1100"/>
          </a:p>
        </p:txBody>
      </p:sp>
      <p:sp>
        <p:nvSpPr>
          <p:cNvPr id="864" name="Google Shape;864;p78"/>
          <p:cNvSpPr txBox="1"/>
          <p:nvPr/>
        </p:nvSpPr>
        <p:spPr>
          <a:xfrm>
            <a:off x="1026044" y="1961607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min </a:t>
            </a:r>
            <a:endParaRPr sz="1100"/>
          </a:p>
        </p:txBody>
      </p:sp>
      <p:sp>
        <p:nvSpPr>
          <p:cNvPr id="865" name="Google Shape;865;p78"/>
          <p:cNvSpPr txBox="1"/>
          <p:nvPr/>
        </p:nvSpPr>
        <p:spPr>
          <a:xfrm>
            <a:off x="1026044" y="2874229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 min </a:t>
            </a:r>
            <a:endParaRPr sz="1100"/>
          </a:p>
        </p:txBody>
      </p:sp>
      <p:sp>
        <p:nvSpPr>
          <p:cNvPr id="866" name="Google Shape;866;p78"/>
          <p:cNvSpPr txBox="1"/>
          <p:nvPr/>
        </p:nvSpPr>
        <p:spPr>
          <a:xfrm>
            <a:off x="1026045" y="3714292"/>
            <a:ext cx="948970" cy="28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 min </a:t>
            </a:r>
            <a:endParaRPr sz="1100"/>
          </a:p>
        </p:txBody>
      </p:sp>
      <p:sp>
        <p:nvSpPr>
          <p:cNvPr id="867" name="Google Shape;867;p78"/>
          <p:cNvSpPr txBox="1"/>
          <p:nvPr/>
        </p:nvSpPr>
        <p:spPr>
          <a:xfrm>
            <a:off x="860407" y="692295"/>
            <a:ext cx="1321393" cy="345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Time</a:t>
            </a:r>
            <a:endParaRPr sz="1100"/>
          </a:p>
        </p:txBody>
      </p:sp>
      <p:sp>
        <p:nvSpPr>
          <p:cNvPr id="868" name="Google Shape;868;p78"/>
          <p:cNvSpPr txBox="1"/>
          <p:nvPr/>
        </p:nvSpPr>
        <p:spPr>
          <a:xfrm>
            <a:off x="1266456" y="203161"/>
            <a:ext cx="1768737" cy="345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Minutes of Video</a:t>
            </a:r>
            <a:endParaRPr sz="1100"/>
          </a:p>
        </p:txBody>
      </p:sp>
      <p:cxnSp>
        <p:nvCxnSpPr>
          <p:cNvPr id="869" name="Google Shape;869;p78"/>
          <p:cNvCxnSpPr/>
          <p:nvPr/>
        </p:nvCxnSpPr>
        <p:spPr>
          <a:xfrm>
            <a:off x="2519737" y="1533794"/>
            <a:ext cx="701349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70" name="Google Shape;870;p78"/>
          <p:cNvCxnSpPr/>
          <p:nvPr/>
        </p:nvCxnSpPr>
        <p:spPr>
          <a:xfrm>
            <a:off x="3221086" y="863785"/>
            <a:ext cx="0" cy="67000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71" name="Google Shape;871;p78"/>
          <p:cNvCxnSpPr/>
          <p:nvPr/>
        </p:nvCxnSpPr>
        <p:spPr>
          <a:xfrm flipH="1" rot="10800000">
            <a:off x="2564558" y="3258466"/>
            <a:ext cx="2651230" cy="489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72" name="Google Shape;872;p78"/>
          <p:cNvCxnSpPr/>
          <p:nvPr/>
        </p:nvCxnSpPr>
        <p:spPr>
          <a:xfrm>
            <a:off x="5194196" y="639607"/>
            <a:ext cx="21591" cy="261885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73" name="Google Shape;873;p78"/>
          <p:cNvCxnSpPr/>
          <p:nvPr/>
        </p:nvCxnSpPr>
        <p:spPr>
          <a:xfrm flipH="1" rot="10800000">
            <a:off x="2564558" y="4104237"/>
            <a:ext cx="1877333" cy="202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74" name="Google Shape;874;p78"/>
          <p:cNvCxnSpPr/>
          <p:nvPr/>
        </p:nvCxnSpPr>
        <p:spPr>
          <a:xfrm>
            <a:off x="4446786" y="691924"/>
            <a:ext cx="32110" cy="337680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875" name="Google Shape;875;p78"/>
          <p:cNvSpPr txBox="1"/>
          <p:nvPr/>
        </p:nvSpPr>
        <p:spPr>
          <a:xfrm>
            <a:off x="5541922" y="151470"/>
            <a:ext cx="295894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endParaRPr sz="1100"/>
          </a:p>
        </p:txBody>
      </p:sp>
      <p:pic>
        <p:nvPicPr>
          <p:cNvPr descr="Filmstreifen" id="876" name="Google Shape;87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098" y="1362295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77" name="Google Shape;877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9663" y="1144142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878" name="Google Shape;878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86478" y="1155138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879" name="Google Shape;879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08536" y="685447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hoch-Zeichen" id="880" name="Google Shape;880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82236" y="636394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hoch-Zeichen" id="881" name="Google Shape;881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7789" y="555527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itz" id="882" name="Google Shape;882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67990" y="3028492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9"/>
          <p:cNvSpPr/>
          <p:nvPr/>
        </p:nvSpPr>
        <p:spPr>
          <a:xfrm>
            <a:off x="6045165" y="1048369"/>
            <a:ext cx="1663133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79"/>
          <p:cNvSpPr/>
          <p:nvPr/>
        </p:nvSpPr>
        <p:spPr>
          <a:xfrm>
            <a:off x="6061538" y="2874538"/>
            <a:ext cx="1663133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79"/>
          <p:cNvSpPr txBox="1"/>
          <p:nvPr/>
        </p:nvSpPr>
        <p:spPr>
          <a:xfrm>
            <a:off x="6045165" y="220709"/>
            <a:ext cx="13972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monotony check</a:t>
            </a:r>
            <a:endParaRPr sz="1100"/>
          </a:p>
        </p:txBody>
      </p:sp>
      <p:sp>
        <p:nvSpPr>
          <p:cNvPr id="890" name="Google Shape;890;p79"/>
          <p:cNvSpPr/>
          <p:nvPr/>
        </p:nvSpPr>
        <p:spPr>
          <a:xfrm>
            <a:off x="6144105" y="3748378"/>
            <a:ext cx="1663133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äkchen" id="891" name="Google Shape;89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3130" y="474072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ließen" id="892" name="Google Shape;89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365" y="3252363"/>
            <a:ext cx="496016" cy="496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äkchen" id="893" name="Google Shape;89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723" y="2222199"/>
            <a:ext cx="564370" cy="56437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9"/>
          <p:cNvSpPr txBox="1"/>
          <p:nvPr/>
        </p:nvSpPr>
        <p:spPr>
          <a:xfrm>
            <a:off x="7818711" y="1037993"/>
            <a:ext cx="8998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</a:t>
            </a:r>
            <a:endParaRPr sz="1100"/>
          </a:p>
        </p:txBody>
      </p:sp>
      <p:sp>
        <p:nvSpPr>
          <p:cNvPr id="895" name="Google Shape;895;p79"/>
          <p:cNvSpPr txBox="1"/>
          <p:nvPr/>
        </p:nvSpPr>
        <p:spPr>
          <a:xfrm>
            <a:off x="7731683" y="2822642"/>
            <a:ext cx="8998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Triplet</a:t>
            </a:r>
            <a:endParaRPr sz="1100"/>
          </a:p>
        </p:txBody>
      </p:sp>
      <p:sp>
        <p:nvSpPr>
          <p:cNvPr id="896" name="Google Shape;896;p79"/>
          <p:cNvSpPr txBox="1"/>
          <p:nvPr/>
        </p:nvSpPr>
        <p:spPr>
          <a:xfrm>
            <a:off x="7847762" y="3737360"/>
            <a:ext cx="10911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NaiveTriplet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79"/>
          <p:cNvSpPr/>
          <p:nvPr/>
        </p:nvSpPr>
        <p:spPr>
          <a:xfrm>
            <a:off x="889448" y="2904986"/>
            <a:ext cx="1039192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79"/>
          <p:cNvSpPr/>
          <p:nvPr/>
        </p:nvSpPr>
        <p:spPr>
          <a:xfrm>
            <a:off x="911950" y="967960"/>
            <a:ext cx="1039192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79"/>
          <p:cNvSpPr txBox="1"/>
          <p:nvPr/>
        </p:nvSpPr>
        <p:spPr>
          <a:xfrm>
            <a:off x="264691" y="956588"/>
            <a:ext cx="9786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</a:t>
            </a:r>
            <a:endParaRPr sz="1100"/>
          </a:p>
        </p:txBody>
      </p:sp>
      <p:sp>
        <p:nvSpPr>
          <p:cNvPr id="900" name="Google Shape;900;p79"/>
          <p:cNvSpPr txBox="1"/>
          <p:nvPr/>
        </p:nvSpPr>
        <p:spPr>
          <a:xfrm>
            <a:off x="234826" y="2944291"/>
            <a:ext cx="10084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Triplet</a:t>
            </a:r>
            <a:endParaRPr sz="1100"/>
          </a:p>
        </p:txBody>
      </p:sp>
      <p:pic>
        <p:nvPicPr>
          <p:cNvPr descr="Filmstreifen" id="901" name="Google Shape;90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0726" y="2579824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02" name="Google Shape;902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8122" y="2751460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03" name="Google Shape;903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3231" y="2827584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04" name="Google Shape;904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5889" y="863647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05" name="Google Shape;905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2016" y="919992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79"/>
          <p:cNvSpPr/>
          <p:nvPr/>
        </p:nvSpPr>
        <p:spPr>
          <a:xfrm>
            <a:off x="3430030" y="2811573"/>
            <a:ext cx="930645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79"/>
          <p:cNvSpPr/>
          <p:nvPr/>
        </p:nvSpPr>
        <p:spPr>
          <a:xfrm>
            <a:off x="3171072" y="964933"/>
            <a:ext cx="1136229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umen hoch-Zeichen" id="908" name="Google Shape;908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35017" y="1424713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909" name="Google Shape;909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68354" y="1536035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10" name="Google Shape;910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864" y="846250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11" name="Google Shape;911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56775" y="939191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12" name="Google Shape;912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1455" y="2596639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13" name="Google Shape;913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6578" y="3893679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14" name="Google Shape;914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68410" y="2844400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915" name="Google Shape;915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68354" y="3404135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hoch-Zeichen" id="916" name="Google Shape;916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2581" y="3306534"/>
            <a:ext cx="587145" cy="58714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9"/>
          <p:cNvSpPr txBox="1"/>
          <p:nvPr/>
        </p:nvSpPr>
        <p:spPr>
          <a:xfrm>
            <a:off x="491269" y="233261"/>
            <a:ext cx="234122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unique video snippets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79"/>
          <p:cNvSpPr txBox="1"/>
          <p:nvPr/>
        </p:nvSpPr>
        <p:spPr>
          <a:xfrm>
            <a:off x="2971825" y="220709"/>
            <a:ext cx="16113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the snippets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umen runter" id="919" name="Google Shape;919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89564" y="4458049"/>
            <a:ext cx="556589" cy="556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0"/>
          <p:cNvSpPr/>
          <p:nvPr/>
        </p:nvSpPr>
        <p:spPr>
          <a:xfrm>
            <a:off x="6045165" y="1048369"/>
            <a:ext cx="1663133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80"/>
          <p:cNvSpPr/>
          <p:nvPr/>
        </p:nvSpPr>
        <p:spPr>
          <a:xfrm>
            <a:off x="6061538" y="2874538"/>
            <a:ext cx="1663133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80"/>
          <p:cNvSpPr txBox="1"/>
          <p:nvPr/>
        </p:nvSpPr>
        <p:spPr>
          <a:xfrm>
            <a:off x="6045165" y="220709"/>
            <a:ext cx="13972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monotony check</a:t>
            </a:r>
            <a:endParaRPr sz="1100"/>
          </a:p>
        </p:txBody>
      </p:sp>
      <p:sp>
        <p:nvSpPr>
          <p:cNvPr id="927" name="Google Shape;927;p80"/>
          <p:cNvSpPr/>
          <p:nvPr/>
        </p:nvSpPr>
        <p:spPr>
          <a:xfrm>
            <a:off x="6144105" y="3748378"/>
            <a:ext cx="1663133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äkchen" id="928" name="Google Shape;92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3130" y="474072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ließen" id="929" name="Google Shape;929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365" y="3252363"/>
            <a:ext cx="496016" cy="496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äkchen" id="930" name="Google Shape;93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723" y="2222199"/>
            <a:ext cx="564370" cy="56437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80"/>
          <p:cNvSpPr txBox="1"/>
          <p:nvPr/>
        </p:nvSpPr>
        <p:spPr>
          <a:xfrm>
            <a:off x="7818711" y="1037993"/>
            <a:ext cx="8998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</a:t>
            </a:r>
            <a:endParaRPr sz="1100"/>
          </a:p>
        </p:txBody>
      </p:sp>
      <p:sp>
        <p:nvSpPr>
          <p:cNvPr id="932" name="Google Shape;932;p80"/>
          <p:cNvSpPr txBox="1"/>
          <p:nvPr/>
        </p:nvSpPr>
        <p:spPr>
          <a:xfrm>
            <a:off x="7731683" y="2822642"/>
            <a:ext cx="89985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Triplet</a:t>
            </a:r>
            <a:endParaRPr sz="1100"/>
          </a:p>
        </p:txBody>
      </p:sp>
      <p:sp>
        <p:nvSpPr>
          <p:cNvPr id="933" name="Google Shape;933;p80"/>
          <p:cNvSpPr txBox="1"/>
          <p:nvPr/>
        </p:nvSpPr>
        <p:spPr>
          <a:xfrm>
            <a:off x="7847762" y="3737360"/>
            <a:ext cx="10911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NaiveTriplet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80"/>
          <p:cNvSpPr/>
          <p:nvPr/>
        </p:nvSpPr>
        <p:spPr>
          <a:xfrm>
            <a:off x="889448" y="2904986"/>
            <a:ext cx="1039192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80"/>
          <p:cNvSpPr/>
          <p:nvPr/>
        </p:nvSpPr>
        <p:spPr>
          <a:xfrm>
            <a:off x="911950" y="967960"/>
            <a:ext cx="1039192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80"/>
          <p:cNvSpPr txBox="1"/>
          <p:nvPr/>
        </p:nvSpPr>
        <p:spPr>
          <a:xfrm>
            <a:off x="264691" y="956588"/>
            <a:ext cx="9786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</a:t>
            </a:r>
            <a:endParaRPr sz="1100"/>
          </a:p>
        </p:txBody>
      </p:sp>
      <p:sp>
        <p:nvSpPr>
          <p:cNvPr id="937" name="Google Shape;937;p80"/>
          <p:cNvSpPr txBox="1"/>
          <p:nvPr/>
        </p:nvSpPr>
        <p:spPr>
          <a:xfrm>
            <a:off x="234826" y="2944291"/>
            <a:ext cx="10084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Triplet</a:t>
            </a:r>
            <a:endParaRPr sz="1100"/>
          </a:p>
        </p:txBody>
      </p:sp>
      <p:sp>
        <p:nvSpPr>
          <p:cNvPr id="938" name="Google Shape;938;p80"/>
          <p:cNvSpPr/>
          <p:nvPr/>
        </p:nvSpPr>
        <p:spPr>
          <a:xfrm>
            <a:off x="3430030" y="2811573"/>
            <a:ext cx="930645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80"/>
          <p:cNvSpPr/>
          <p:nvPr/>
        </p:nvSpPr>
        <p:spPr>
          <a:xfrm>
            <a:off x="3171072" y="964933"/>
            <a:ext cx="1136229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80"/>
          <p:cNvSpPr txBox="1"/>
          <p:nvPr/>
        </p:nvSpPr>
        <p:spPr>
          <a:xfrm>
            <a:off x="491269" y="233261"/>
            <a:ext cx="260756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unique </a:t>
            </a:r>
            <a:r>
              <a:rPr lang="de-DE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subtrajectories</a:t>
            </a:r>
            <a:endParaRPr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80"/>
          <p:cNvSpPr txBox="1"/>
          <p:nvPr/>
        </p:nvSpPr>
        <p:spPr>
          <a:xfrm>
            <a:off x="2971825" y="220709"/>
            <a:ext cx="194303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the </a:t>
            </a:r>
            <a:r>
              <a:rPr lang="de-DE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subtrajectories</a:t>
            </a:r>
            <a:endParaRPr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80"/>
          <p:cNvSpPr txBox="1"/>
          <p:nvPr/>
        </p:nvSpPr>
        <p:spPr>
          <a:xfrm>
            <a:off x="4443208" y="1395122"/>
            <a:ext cx="1020933" cy="7302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-2498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43" name="Google Shape;943;p80"/>
          <p:cNvSpPr txBox="1"/>
          <p:nvPr/>
        </p:nvSpPr>
        <p:spPr>
          <a:xfrm>
            <a:off x="2021181" y="1004485"/>
            <a:ext cx="1065195" cy="3031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6664" l="-1286" r="0" t="-7574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44" name="Google Shape;944;p80"/>
          <p:cNvSpPr txBox="1"/>
          <p:nvPr/>
        </p:nvSpPr>
        <p:spPr>
          <a:xfrm>
            <a:off x="2021181" y="2837000"/>
            <a:ext cx="1564421" cy="2958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0309" l="-876" r="0" t="-7811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45" name="Google Shape;945;p80"/>
          <p:cNvSpPr txBox="1"/>
          <p:nvPr/>
        </p:nvSpPr>
        <p:spPr>
          <a:xfrm>
            <a:off x="4268491" y="1015972"/>
            <a:ext cx="685184" cy="2958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6152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46" name="Google Shape;946;p80"/>
          <p:cNvSpPr txBox="1"/>
          <p:nvPr/>
        </p:nvSpPr>
        <p:spPr>
          <a:xfrm>
            <a:off x="4844478" y="1023850"/>
            <a:ext cx="529801" cy="29589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6152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47" name="Google Shape;947;p80"/>
          <p:cNvSpPr txBox="1"/>
          <p:nvPr/>
        </p:nvSpPr>
        <p:spPr>
          <a:xfrm>
            <a:off x="4404627" y="2862427"/>
            <a:ext cx="685184" cy="2958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6152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48" name="Google Shape;948;p80"/>
          <p:cNvSpPr txBox="1"/>
          <p:nvPr/>
        </p:nvSpPr>
        <p:spPr>
          <a:xfrm>
            <a:off x="4980614" y="2870305"/>
            <a:ext cx="529801" cy="29589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-6152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49" name="Google Shape;949;p80"/>
          <p:cNvSpPr txBox="1"/>
          <p:nvPr/>
        </p:nvSpPr>
        <p:spPr>
          <a:xfrm>
            <a:off x="5390062" y="2875929"/>
            <a:ext cx="564370" cy="295899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50" name="Google Shape;950;p80"/>
          <p:cNvSpPr txBox="1"/>
          <p:nvPr/>
        </p:nvSpPr>
        <p:spPr>
          <a:xfrm>
            <a:off x="4617468" y="3214613"/>
            <a:ext cx="1020933" cy="730296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-2498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51" name="Google Shape;951;p80"/>
          <p:cNvSpPr txBox="1"/>
          <p:nvPr/>
        </p:nvSpPr>
        <p:spPr>
          <a:xfrm>
            <a:off x="4637730" y="3734505"/>
            <a:ext cx="1020933" cy="50364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-4544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952" name="Google Shape;952;p80"/>
          <p:cNvSpPr txBox="1"/>
          <p:nvPr/>
        </p:nvSpPr>
        <p:spPr>
          <a:xfrm>
            <a:off x="704893" y="3761070"/>
            <a:ext cx="2447495" cy="1246495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-4298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mstreifen" id="957" name="Google Shape;95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654" y="3157685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58" name="Google Shape;95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128" y="1099913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59" name="Google Shape;95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925" y="835978"/>
            <a:ext cx="779300" cy="779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60" name="Google Shape;96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547" y="930828"/>
            <a:ext cx="687000" cy="68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61" name="Google Shape;96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122" y="2098285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62" name="Google Shape;962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4930" y="1938500"/>
            <a:ext cx="686908" cy="686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63" name="Google Shape;963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7022" y="2098294"/>
            <a:ext cx="471430" cy="4714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64" name="Google Shape;964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8747" y="2942743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965" name="Google Shape;965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0561" y="3157669"/>
            <a:ext cx="564370" cy="56437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81"/>
          <p:cNvSpPr txBox="1"/>
          <p:nvPr/>
        </p:nvSpPr>
        <p:spPr>
          <a:xfrm>
            <a:off x="564456" y="302336"/>
            <a:ext cx="1768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2800"/>
          </a:p>
        </p:txBody>
      </p:sp>
      <p:sp>
        <p:nvSpPr>
          <p:cNvPr id="967" name="Google Shape;967;p81"/>
          <p:cNvSpPr/>
          <p:nvPr/>
        </p:nvSpPr>
        <p:spPr>
          <a:xfrm>
            <a:off x="610950" y="882100"/>
            <a:ext cx="178200" cy="779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81"/>
          <p:cNvSpPr/>
          <p:nvPr/>
        </p:nvSpPr>
        <p:spPr>
          <a:xfrm>
            <a:off x="2558325" y="1944313"/>
            <a:ext cx="178200" cy="779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81"/>
          <p:cNvSpPr/>
          <p:nvPr/>
        </p:nvSpPr>
        <p:spPr>
          <a:xfrm>
            <a:off x="564450" y="1915388"/>
            <a:ext cx="178200" cy="779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81"/>
          <p:cNvSpPr/>
          <p:nvPr/>
        </p:nvSpPr>
        <p:spPr>
          <a:xfrm>
            <a:off x="2558325" y="945938"/>
            <a:ext cx="178200" cy="779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1"/>
          <p:cNvSpPr/>
          <p:nvPr/>
        </p:nvSpPr>
        <p:spPr>
          <a:xfrm>
            <a:off x="564450" y="2942688"/>
            <a:ext cx="178200" cy="779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1"/>
          <p:cNvSpPr/>
          <p:nvPr/>
        </p:nvSpPr>
        <p:spPr>
          <a:xfrm>
            <a:off x="2558325" y="2942688"/>
            <a:ext cx="178200" cy="779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1"/>
          <p:cNvSpPr txBox="1"/>
          <p:nvPr/>
        </p:nvSpPr>
        <p:spPr>
          <a:xfrm>
            <a:off x="1461450" y="4344300"/>
            <a:ext cx="687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81"/>
          <p:cNvSpPr/>
          <p:nvPr/>
        </p:nvSpPr>
        <p:spPr>
          <a:xfrm>
            <a:off x="564450" y="3969988"/>
            <a:ext cx="178200" cy="779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1"/>
          <p:cNvSpPr/>
          <p:nvPr/>
        </p:nvSpPr>
        <p:spPr>
          <a:xfrm>
            <a:off x="2558325" y="3941063"/>
            <a:ext cx="178200" cy="779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1"/>
          <p:cNvSpPr txBox="1"/>
          <p:nvPr/>
        </p:nvSpPr>
        <p:spPr>
          <a:xfrm>
            <a:off x="5297250" y="1771600"/>
            <a:ext cx="3766500" cy="21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three video clips, each of length  2 min, and preference labels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81"/>
          <p:cNvSpPr/>
          <p:nvPr/>
        </p:nvSpPr>
        <p:spPr>
          <a:xfrm>
            <a:off x="2977350" y="928350"/>
            <a:ext cx="178200" cy="779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81"/>
          <p:cNvSpPr/>
          <p:nvPr/>
        </p:nvSpPr>
        <p:spPr>
          <a:xfrm>
            <a:off x="4924725" y="1990563"/>
            <a:ext cx="178200" cy="779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1"/>
          <p:cNvSpPr/>
          <p:nvPr/>
        </p:nvSpPr>
        <p:spPr>
          <a:xfrm>
            <a:off x="2930850" y="1961638"/>
            <a:ext cx="178200" cy="779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81"/>
          <p:cNvSpPr/>
          <p:nvPr/>
        </p:nvSpPr>
        <p:spPr>
          <a:xfrm>
            <a:off x="4924725" y="992188"/>
            <a:ext cx="178200" cy="779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81"/>
          <p:cNvSpPr/>
          <p:nvPr/>
        </p:nvSpPr>
        <p:spPr>
          <a:xfrm>
            <a:off x="2930850" y="2988938"/>
            <a:ext cx="178200" cy="779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81"/>
          <p:cNvSpPr/>
          <p:nvPr/>
        </p:nvSpPr>
        <p:spPr>
          <a:xfrm>
            <a:off x="4924725" y="2988938"/>
            <a:ext cx="178200" cy="779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81"/>
          <p:cNvSpPr txBox="1"/>
          <p:nvPr/>
        </p:nvSpPr>
        <p:spPr>
          <a:xfrm>
            <a:off x="3827850" y="4390550"/>
            <a:ext cx="687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81"/>
          <p:cNvSpPr/>
          <p:nvPr/>
        </p:nvSpPr>
        <p:spPr>
          <a:xfrm>
            <a:off x="2930850" y="4016238"/>
            <a:ext cx="178200" cy="779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81"/>
          <p:cNvSpPr/>
          <p:nvPr/>
        </p:nvSpPr>
        <p:spPr>
          <a:xfrm>
            <a:off x="4924725" y="3987313"/>
            <a:ext cx="178200" cy="7794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aumen hoch-Zeichen" id="986" name="Google Shape;986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60442" y="969463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987" name="Google Shape;987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38591" y="3084560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988" name="Google Shape;988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3291" y="999985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hoch-Zeichen" id="989" name="Google Shape;989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2580" y="984700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990" name="Google Shape;990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3291" y="2070060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991" name="Google Shape;991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38591" y="2049910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992" name="Google Shape;992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3304" y="3100360"/>
            <a:ext cx="556589" cy="556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hoch-Zeichen" id="993" name="Google Shape;993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03905" y="2086700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hoch-Zeichen" id="994" name="Google Shape;994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16380" y="3085075"/>
            <a:ext cx="587145" cy="58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2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Steps</a:t>
            </a:r>
            <a:endParaRPr/>
          </a:p>
        </p:txBody>
      </p:sp>
      <p:sp>
        <p:nvSpPr>
          <p:cNvPr id="1000" name="Google Shape;1000;p82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Data creation via RL agent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Data labeling 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Preference learning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Run RL agent to validate result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82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Motivation</a:t>
            </a:r>
            <a:endParaRPr/>
          </a:p>
        </p:txBody>
      </p:sp>
      <p:sp>
        <p:nvSpPr>
          <p:cNvPr id="284" name="Google Shape;284;p38"/>
          <p:cNvSpPr txBox="1"/>
          <p:nvPr>
            <p:ph idx="2" type="body"/>
          </p:nvPr>
        </p:nvSpPr>
        <p:spPr>
          <a:xfrm>
            <a:off x="849750" y="1037077"/>
            <a:ext cx="67785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040" y="1037077"/>
            <a:ext cx="1755462" cy="133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 rotWithShape="1">
          <a:blip r:embed="rId4">
            <a:alphaModFix/>
          </a:blip>
          <a:srcRect b="0" l="11158" r="0" t="0"/>
          <a:stretch/>
        </p:blipFill>
        <p:spPr>
          <a:xfrm>
            <a:off x="1040040" y="2588007"/>
            <a:ext cx="1755461" cy="133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055" y="1474039"/>
            <a:ext cx="1638838" cy="16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8"/>
          <p:cNvSpPr/>
          <p:nvPr/>
        </p:nvSpPr>
        <p:spPr>
          <a:xfrm>
            <a:off x="3562879" y="2161460"/>
            <a:ext cx="841800" cy="42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1237979" y="4274210"/>
            <a:ext cx="841800" cy="42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 txBox="1"/>
          <p:nvPr/>
        </p:nvSpPr>
        <p:spPr>
          <a:xfrm>
            <a:off x="2795500" y="4312150"/>
            <a:ext cx="4819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Lato"/>
                <a:ea typeface="Lato"/>
                <a:cs typeface="Lato"/>
                <a:sym typeface="Lato"/>
              </a:rPr>
              <a:t>Can I infer the intention from demonstrations?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hulmädchen" id="1006" name="Google Shape;100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310" y="1001731"/>
            <a:ext cx="2408966" cy="2408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hulmädchen" id="1011" name="Google Shape;101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538" y="1093997"/>
            <a:ext cx="2408966" cy="24089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1012" name="Google Shape;101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112" y="1838800"/>
            <a:ext cx="779303" cy="779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1013" name="Google Shape;1013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507" y="2010437"/>
            <a:ext cx="564370" cy="564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mstreifen" id="1014" name="Google Shape;1014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616" y="2086561"/>
            <a:ext cx="471430" cy="47143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84"/>
          <p:cNvSpPr/>
          <p:nvPr/>
        </p:nvSpPr>
        <p:spPr>
          <a:xfrm rot="5400000">
            <a:off x="233345" y="2653744"/>
            <a:ext cx="227254" cy="4087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84"/>
          <p:cNvSpPr/>
          <p:nvPr/>
        </p:nvSpPr>
        <p:spPr>
          <a:xfrm rot="5400000">
            <a:off x="704774" y="2653744"/>
            <a:ext cx="227254" cy="4087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84"/>
          <p:cNvSpPr/>
          <p:nvPr/>
        </p:nvSpPr>
        <p:spPr>
          <a:xfrm rot="5400000">
            <a:off x="1176204" y="2665846"/>
            <a:ext cx="227254" cy="4087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84"/>
          <p:cNvSpPr txBox="1"/>
          <p:nvPr/>
        </p:nvSpPr>
        <p:spPr>
          <a:xfrm>
            <a:off x="58624" y="3090826"/>
            <a:ext cx="6394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min</a:t>
            </a:r>
            <a:endParaRPr sz="1100"/>
          </a:p>
        </p:txBody>
      </p:sp>
      <p:sp>
        <p:nvSpPr>
          <p:cNvPr id="1019" name="Google Shape;1019;p84"/>
          <p:cNvSpPr txBox="1"/>
          <p:nvPr/>
        </p:nvSpPr>
        <p:spPr>
          <a:xfrm>
            <a:off x="594207" y="3097426"/>
            <a:ext cx="6394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min</a:t>
            </a:r>
            <a:endParaRPr sz="1100"/>
          </a:p>
        </p:txBody>
      </p:sp>
      <p:sp>
        <p:nvSpPr>
          <p:cNvPr id="1020" name="Google Shape;1020;p84"/>
          <p:cNvSpPr txBox="1"/>
          <p:nvPr/>
        </p:nvSpPr>
        <p:spPr>
          <a:xfrm>
            <a:off x="1080376" y="3104025"/>
            <a:ext cx="6394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min</a:t>
            </a:r>
            <a:endParaRPr sz="1100"/>
          </a:p>
        </p:txBody>
      </p:sp>
      <p:sp>
        <p:nvSpPr>
          <p:cNvPr id="1021" name="Google Shape;1021;p84"/>
          <p:cNvSpPr/>
          <p:nvPr/>
        </p:nvSpPr>
        <p:spPr>
          <a:xfrm>
            <a:off x="1660949" y="2107955"/>
            <a:ext cx="762139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84"/>
          <p:cNvSpPr/>
          <p:nvPr/>
        </p:nvSpPr>
        <p:spPr>
          <a:xfrm>
            <a:off x="3908658" y="2073078"/>
            <a:ext cx="762139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84"/>
          <p:cNvSpPr txBox="1"/>
          <p:nvPr/>
        </p:nvSpPr>
        <p:spPr>
          <a:xfrm>
            <a:off x="1592536" y="1300404"/>
            <a:ext cx="13741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watches clips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84"/>
          <p:cNvSpPr txBox="1"/>
          <p:nvPr/>
        </p:nvSpPr>
        <p:spPr>
          <a:xfrm>
            <a:off x="3758723" y="1221500"/>
            <a:ext cx="149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gives prediction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 min</a:t>
            </a:r>
            <a:endParaRPr sz="1100"/>
          </a:p>
        </p:txBody>
      </p:sp>
      <p:sp>
        <p:nvSpPr>
          <p:cNvPr id="1025" name="Google Shape;1025;p84"/>
          <p:cNvSpPr txBox="1"/>
          <p:nvPr/>
        </p:nvSpPr>
        <p:spPr>
          <a:xfrm>
            <a:off x="4835933" y="1983868"/>
            <a:ext cx="76213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[[5,10],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[7,5],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[8,12]]</a:t>
            </a:r>
            <a:endParaRPr sz="1100"/>
          </a:p>
        </p:txBody>
      </p:sp>
      <p:sp>
        <p:nvSpPr>
          <p:cNvPr id="1026" name="Google Shape;1026;p84"/>
          <p:cNvSpPr txBox="1"/>
          <p:nvPr/>
        </p:nvSpPr>
        <p:spPr>
          <a:xfrm>
            <a:off x="6328020" y="2010437"/>
            <a:ext cx="567296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[[15],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[12],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[20]]</a:t>
            </a:r>
            <a:endParaRPr sz="1100"/>
          </a:p>
        </p:txBody>
      </p:sp>
      <p:sp>
        <p:nvSpPr>
          <p:cNvPr id="1027" name="Google Shape;1027;p84"/>
          <p:cNvSpPr txBox="1"/>
          <p:nvPr/>
        </p:nvSpPr>
        <p:spPr>
          <a:xfrm>
            <a:off x="5252323" y="1225075"/>
            <a:ext cx="149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predictions per clip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84"/>
          <p:cNvSpPr/>
          <p:nvPr/>
        </p:nvSpPr>
        <p:spPr>
          <a:xfrm>
            <a:off x="5493533" y="2107955"/>
            <a:ext cx="762139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umen hoch-Zeichen" id="1029" name="Google Shape;1029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70355" y="2557177"/>
            <a:ext cx="587145" cy="58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umen runter" id="1030" name="Google Shape;1030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12959" y="1427279"/>
            <a:ext cx="556589" cy="5565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84"/>
          <p:cNvSpPr/>
          <p:nvPr/>
        </p:nvSpPr>
        <p:spPr>
          <a:xfrm>
            <a:off x="6895316" y="2107955"/>
            <a:ext cx="1049176" cy="311875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umen runter" id="1032" name="Google Shape;1032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70355" y="2044921"/>
            <a:ext cx="556589" cy="5565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84"/>
          <p:cNvSpPr txBox="1"/>
          <p:nvPr/>
        </p:nvSpPr>
        <p:spPr>
          <a:xfrm>
            <a:off x="6856467" y="1093997"/>
            <a:ext cx="1348484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estimations for clips to label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84"/>
          <p:cNvSpPr txBox="1"/>
          <p:nvPr/>
        </p:nvSpPr>
        <p:spPr>
          <a:xfrm>
            <a:off x="277510" y="260094"/>
            <a:ext cx="13741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Triplet case)</a:t>
            </a:r>
            <a:endParaRPr sz="11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5"/>
          <p:cNvSpPr/>
          <p:nvPr/>
        </p:nvSpPr>
        <p:spPr>
          <a:xfrm>
            <a:off x="1860414" y="3336803"/>
            <a:ext cx="639397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85"/>
          <p:cNvSpPr/>
          <p:nvPr/>
        </p:nvSpPr>
        <p:spPr>
          <a:xfrm>
            <a:off x="7082397" y="3212803"/>
            <a:ext cx="760321" cy="3462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85"/>
          <p:cNvSpPr txBox="1"/>
          <p:nvPr/>
        </p:nvSpPr>
        <p:spPr>
          <a:xfrm>
            <a:off x="1492600" y="2728054"/>
            <a:ext cx="137412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forward pass of</a:t>
            </a:r>
            <a:endParaRPr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subtrajectories</a:t>
            </a:r>
            <a:endParaRPr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85"/>
          <p:cNvSpPr txBox="1"/>
          <p:nvPr/>
        </p:nvSpPr>
        <p:spPr>
          <a:xfrm>
            <a:off x="277510" y="260094"/>
            <a:ext cx="13741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Triplet case)</a:t>
            </a:r>
            <a:endParaRPr sz="1100"/>
          </a:p>
        </p:txBody>
      </p:sp>
      <p:sp>
        <p:nvSpPr>
          <p:cNvPr id="1043" name="Google Shape;1043;p85"/>
          <p:cNvSpPr/>
          <p:nvPr/>
        </p:nvSpPr>
        <p:spPr>
          <a:xfrm rot="5400000">
            <a:off x="291827" y="3530818"/>
            <a:ext cx="227254" cy="4087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85"/>
          <p:cNvSpPr/>
          <p:nvPr/>
        </p:nvSpPr>
        <p:spPr>
          <a:xfrm rot="5400000">
            <a:off x="763257" y="3530818"/>
            <a:ext cx="227254" cy="4087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85"/>
          <p:cNvSpPr/>
          <p:nvPr/>
        </p:nvSpPr>
        <p:spPr>
          <a:xfrm rot="5400000">
            <a:off x="1234687" y="3542920"/>
            <a:ext cx="227254" cy="4087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85"/>
          <p:cNvSpPr txBox="1"/>
          <p:nvPr/>
        </p:nvSpPr>
        <p:spPr>
          <a:xfrm>
            <a:off x="295259" y="3981099"/>
            <a:ext cx="639412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6666" l="0" r="0" t="-999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047" name="Google Shape;1047;p85"/>
          <p:cNvSpPr txBox="1"/>
          <p:nvPr/>
        </p:nvSpPr>
        <p:spPr>
          <a:xfrm>
            <a:off x="-56599" y="3224347"/>
            <a:ext cx="1825196" cy="3714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2218" l="-2255" r="-2756" t="-864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048" name="Google Shape;1048;p85"/>
          <p:cNvSpPr txBox="1"/>
          <p:nvPr/>
        </p:nvSpPr>
        <p:spPr>
          <a:xfrm>
            <a:off x="761760" y="4005750"/>
            <a:ext cx="300750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4589" l="0" r="0" t="-8196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049" name="Google Shape;1049;p85"/>
          <p:cNvSpPr txBox="1"/>
          <p:nvPr/>
        </p:nvSpPr>
        <p:spPr>
          <a:xfrm>
            <a:off x="1236976" y="3990313"/>
            <a:ext cx="300750" cy="2769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6666" l="0" r="0" t="-999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050" name="Google Shape;1050;p85"/>
          <p:cNvSpPr txBox="1"/>
          <p:nvPr/>
        </p:nvSpPr>
        <p:spPr>
          <a:xfrm>
            <a:off x="2908503" y="3114746"/>
            <a:ext cx="4009345" cy="126505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-1709" r="0" t="-360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051" name="Google Shape;1051;p85"/>
          <p:cNvSpPr/>
          <p:nvPr/>
        </p:nvSpPr>
        <p:spPr>
          <a:xfrm>
            <a:off x="2098425" y="392460"/>
            <a:ext cx="504506" cy="1171298"/>
          </a:xfrm>
          <a:prstGeom prst="rect">
            <a:avLst/>
          </a:prstGeom>
          <a:solidFill>
            <a:srgbClr val="C9C9C9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85"/>
          <p:cNvSpPr/>
          <p:nvPr/>
        </p:nvSpPr>
        <p:spPr>
          <a:xfrm>
            <a:off x="4148249" y="146978"/>
            <a:ext cx="504505" cy="1771247"/>
          </a:xfrm>
          <a:prstGeom prst="rect">
            <a:avLst/>
          </a:prstGeom>
          <a:solidFill>
            <a:srgbClr val="C9C9C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85"/>
          <p:cNvSpPr/>
          <p:nvPr/>
        </p:nvSpPr>
        <p:spPr>
          <a:xfrm>
            <a:off x="5205686" y="621962"/>
            <a:ext cx="504505" cy="731236"/>
          </a:xfrm>
          <a:prstGeom prst="rect">
            <a:avLst/>
          </a:prstGeom>
          <a:solidFill>
            <a:srgbClr val="C9C9C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85"/>
          <p:cNvSpPr/>
          <p:nvPr/>
        </p:nvSpPr>
        <p:spPr>
          <a:xfrm>
            <a:off x="2146304" y="568333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85"/>
          <p:cNvSpPr/>
          <p:nvPr/>
        </p:nvSpPr>
        <p:spPr>
          <a:xfrm>
            <a:off x="2141618" y="1042978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85"/>
          <p:cNvSpPr/>
          <p:nvPr/>
        </p:nvSpPr>
        <p:spPr>
          <a:xfrm>
            <a:off x="5257050" y="793884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7" name="Google Shape;1057;p85"/>
          <p:cNvSpPr/>
          <p:nvPr/>
        </p:nvSpPr>
        <p:spPr>
          <a:xfrm>
            <a:off x="4213647" y="219166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85"/>
          <p:cNvSpPr/>
          <p:nvPr/>
        </p:nvSpPr>
        <p:spPr>
          <a:xfrm>
            <a:off x="4199612" y="1440275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85"/>
          <p:cNvSpPr/>
          <p:nvPr/>
        </p:nvSpPr>
        <p:spPr>
          <a:xfrm>
            <a:off x="4213646" y="622434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85"/>
          <p:cNvSpPr/>
          <p:nvPr/>
        </p:nvSpPr>
        <p:spPr>
          <a:xfrm>
            <a:off x="4199612" y="1037785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85"/>
          <p:cNvSpPr/>
          <p:nvPr/>
        </p:nvSpPr>
        <p:spPr>
          <a:xfrm>
            <a:off x="3131650" y="153245"/>
            <a:ext cx="504505" cy="1771247"/>
          </a:xfrm>
          <a:prstGeom prst="rect">
            <a:avLst/>
          </a:prstGeom>
          <a:solidFill>
            <a:srgbClr val="C9C9C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2" name="Google Shape;1062;p85"/>
          <p:cNvSpPr/>
          <p:nvPr/>
        </p:nvSpPr>
        <p:spPr>
          <a:xfrm>
            <a:off x="3220578" y="225432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85"/>
          <p:cNvSpPr/>
          <p:nvPr/>
        </p:nvSpPr>
        <p:spPr>
          <a:xfrm>
            <a:off x="3183013" y="1422700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85"/>
          <p:cNvSpPr/>
          <p:nvPr/>
        </p:nvSpPr>
        <p:spPr>
          <a:xfrm>
            <a:off x="3197048" y="628700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85"/>
          <p:cNvSpPr/>
          <p:nvPr/>
        </p:nvSpPr>
        <p:spPr>
          <a:xfrm>
            <a:off x="3183013" y="1044052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6" name="Google Shape;1066;p85"/>
          <p:cNvCxnSpPr/>
          <p:nvPr/>
        </p:nvCxnSpPr>
        <p:spPr>
          <a:xfrm flipH="1" rot="10800000">
            <a:off x="2539525" y="395512"/>
            <a:ext cx="704583" cy="34290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67" name="Google Shape;1067;p85"/>
          <p:cNvCxnSpPr>
            <a:stCxn id="1054" idx="6"/>
            <a:endCxn id="1064" idx="2"/>
          </p:cNvCxnSpPr>
          <p:nvPr/>
        </p:nvCxnSpPr>
        <p:spPr>
          <a:xfrm>
            <a:off x="2515995" y="739783"/>
            <a:ext cx="681000" cy="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68" name="Google Shape;1068;p85"/>
          <p:cNvCxnSpPr>
            <a:endCxn id="1065" idx="2"/>
          </p:cNvCxnSpPr>
          <p:nvPr/>
        </p:nvCxnSpPr>
        <p:spPr>
          <a:xfrm>
            <a:off x="2515513" y="738502"/>
            <a:ext cx="667500" cy="47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69" name="Google Shape;1069;p85"/>
          <p:cNvCxnSpPr>
            <a:stCxn id="1054" idx="6"/>
            <a:endCxn id="1063" idx="1"/>
          </p:cNvCxnSpPr>
          <p:nvPr/>
        </p:nvCxnSpPr>
        <p:spPr>
          <a:xfrm>
            <a:off x="2515995" y="739783"/>
            <a:ext cx="721200" cy="73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0" name="Google Shape;1070;p85"/>
          <p:cNvCxnSpPr>
            <a:stCxn id="1055" idx="6"/>
            <a:endCxn id="1063" idx="1"/>
          </p:cNvCxnSpPr>
          <p:nvPr/>
        </p:nvCxnSpPr>
        <p:spPr>
          <a:xfrm>
            <a:off x="2511308" y="1214429"/>
            <a:ext cx="725700" cy="25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1" name="Google Shape;1071;p85"/>
          <p:cNvCxnSpPr>
            <a:stCxn id="1055" idx="6"/>
            <a:endCxn id="1065" idx="2"/>
          </p:cNvCxnSpPr>
          <p:nvPr/>
        </p:nvCxnSpPr>
        <p:spPr>
          <a:xfrm>
            <a:off x="2511308" y="1214429"/>
            <a:ext cx="6717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2" name="Google Shape;1072;p85"/>
          <p:cNvCxnSpPr>
            <a:stCxn id="1055" idx="6"/>
            <a:endCxn id="1064" idx="2"/>
          </p:cNvCxnSpPr>
          <p:nvPr/>
        </p:nvCxnSpPr>
        <p:spPr>
          <a:xfrm flipH="1" rot="10800000">
            <a:off x="2511308" y="800129"/>
            <a:ext cx="685800" cy="4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3" name="Google Shape;1073;p85"/>
          <p:cNvCxnSpPr>
            <a:stCxn id="1055" idx="6"/>
            <a:endCxn id="1062" idx="2"/>
          </p:cNvCxnSpPr>
          <p:nvPr/>
        </p:nvCxnSpPr>
        <p:spPr>
          <a:xfrm flipH="1" rot="10800000">
            <a:off x="2511308" y="396929"/>
            <a:ext cx="709200" cy="8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4" name="Google Shape;1074;p85"/>
          <p:cNvCxnSpPr>
            <a:stCxn id="1062" idx="6"/>
            <a:endCxn id="1057" idx="2"/>
          </p:cNvCxnSpPr>
          <p:nvPr/>
        </p:nvCxnSpPr>
        <p:spPr>
          <a:xfrm flipH="1" rot="10800000">
            <a:off x="3590269" y="390582"/>
            <a:ext cx="6234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5" name="Google Shape;1075;p85"/>
          <p:cNvCxnSpPr>
            <a:stCxn id="1062" idx="6"/>
            <a:endCxn id="1059" idx="2"/>
          </p:cNvCxnSpPr>
          <p:nvPr/>
        </p:nvCxnSpPr>
        <p:spPr>
          <a:xfrm>
            <a:off x="3590269" y="396882"/>
            <a:ext cx="623400" cy="39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6" name="Google Shape;1076;p85"/>
          <p:cNvCxnSpPr>
            <a:stCxn id="1062" idx="6"/>
            <a:endCxn id="1060" idx="2"/>
          </p:cNvCxnSpPr>
          <p:nvPr/>
        </p:nvCxnSpPr>
        <p:spPr>
          <a:xfrm>
            <a:off x="3590269" y="396882"/>
            <a:ext cx="609300" cy="81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7" name="Google Shape;1077;p85"/>
          <p:cNvCxnSpPr>
            <a:stCxn id="1062" idx="6"/>
            <a:endCxn id="1058" idx="2"/>
          </p:cNvCxnSpPr>
          <p:nvPr/>
        </p:nvCxnSpPr>
        <p:spPr>
          <a:xfrm>
            <a:off x="3590269" y="396882"/>
            <a:ext cx="609300" cy="12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8" name="Google Shape;1078;p85"/>
          <p:cNvCxnSpPr>
            <a:stCxn id="1064" idx="6"/>
          </p:cNvCxnSpPr>
          <p:nvPr/>
        </p:nvCxnSpPr>
        <p:spPr>
          <a:xfrm flipH="1" rot="10800000">
            <a:off x="3566738" y="384651"/>
            <a:ext cx="633000" cy="41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79" name="Google Shape;1079;p85"/>
          <p:cNvCxnSpPr>
            <a:stCxn id="1064" idx="6"/>
            <a:endCxn id="1059" idx="2"/>
          </p:cNvCxnSpPr>
          <p:nvPr/>
        </p:nvCxnSpPr>
        <p:spPr>
          <a:xfrm flipH="1" rot="10800000">
            <a:off x="3566738" y="793851"/>
            <a:ext cx="6468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0" name="Google Shape;1080;p85"/>
          <p:cNvCxnSpPr>
            <a:stCxn id="1064" idx="6"/>
            <a:endCxn id="1060" idx="2"/>
          </p:cNvCxnSpPr>
          <p:nvPr/>
        </p:nvCxnSpPr>
        <p:spPr>
          <a:xfrm>
            <a:off x="3566738" y="800151"/>
            <a:ext cx="633000" cy="40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1" name="Google Shape;1081;p85"/>
          <p:cNvCxnSpPr>
            <a:stCxn id="1064" idx="6"/>
            <a:endCxn id="1058" idx="2"/>
          </p:cNvCxnSpPr>
          <p:nvPr/>
        </p:nvCxnSpPr>
        <p:spPr>
          <a:xfrm>
            <a:off x="3566738" y="800151"/>
            <a:ext cx="633000" cy="81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2" name="Google Shape;1082;p85"/>
          <p:cNvCxnSpPr>
            <a:stCxn id="1065" idx="6"/>
            <a:endCxn id="1058" idx="2"/>
          </p:cNvCxnSpPr>
          <p:nvPr/>
        </p:nvCxnSpPr>
        <p:spPr>
          <a:xfrm>
            <a:off x="3552704" y="1215502"/>
            <a:ext cx="646800" cy="39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3" name="Google Shape;1083;p85"/>
          <p:cNvCxnSpPr>
            <a:stCxn id="1065" idx="6"/>
            <a:endCxn id="1060" idx="2"/>
          </p:cNvCxnSpPr>
          <p:nvPr/>
        </p:nvCxnSpPr>
        <p:spPr>
          <a:xfrm flipH="1" rot="10800000">
            <a:off x="3552704" y="1209202"/>
            <a:ext cx="6468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4" name="Google Shape;1084;p85"/>
          <p:cNvCxnSpPr>
            <a:stCxn id="1065" idx="6"/>
            <a:endCxn id="1059" idx="2"/>
          </p:cNvCxnSpPr>
          <p:nvPr/>
        </p:nvCxnSpPr>
        <p:spPr>
          <a:xfrm flipH="1" rot="10800000">
            <a:off x="3552704" y="794002"/>
            <a:ext cx="660900" cy="42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5" name="Google Shape;1085;p85"/>
          <p:cNvCxnSpPr>
            <a:stCxn id="1065" idx="6"/>
            <a:endCxn id="1057" idx="2"/>
          </p:cNvCxnSpPr>
          <p:nvPr/>
        </p:nvCxnSpPr>
        <p:spPr>
          <a:xfrm flipH="1" rot="10800000">
            <a:off x="3552704" y="390502"/>
            <a:ext cx="660900" cy="82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6" name="Google Shape;1086;p85"/>
          <p:cNvCxnSpPr>
            <a:stCxn id="1063" idx="6"/>
            <a:endCxn id="1057" idx="2"/>
          </p:cNvCxnSpPr>
          <p:nvPr/>
        </p:nvCxnSpPr>
        <p:spPr>
          <a:xfrm flipH="1" rot="10800000">
            <a:off x="3552704" y="390550"/>
            <a:ext cx="660900" cy="120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7" name="Google Shape;1087;p85"/>
          <p:cNvCxnSpPr>
            <a:stCxn id="1063" idx="6"/>
            <a:endCxn id="1059" idx="2"/>
          </p:cNvCxnSpPr>
          <p:nvPr/>
        </p:nvCxnSpPr>
        <p:spPr>
          <a:xfrm flipH="1" rot="10800000">
            <a:off x="3552704" y="793750"/>
            <a:ext cx="660900" cy="8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8" name="Google Shape;1088;p85"/>
          <p:cNvCxnSpPr>
            <a:stCxn id="1063" idx="6"/>
            <a:endCxn id="1060" idx="2"/>
          </p:cNvCxnSpPr>
          <p:nvPr/>
        </p:nvCxnSpPr>
        <p:spPr>
          <a:xfrm flipH="1" rot="10800000">
            <a:off x="3552704" y="1209250"/>
            <a:ext cx="646800" cy="38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89" name="Google Shape;1089;p85"/>
          <p:cNvCxnSpPr>
            <a:stCxn id="1063" idx="6"/>
            <a:endCxn id="1058" idx="2"/>
          </p:cNvCxnSpPr>
          <p:nvPr/>
        </p:nvCxnSpPr>
        <p:spPr>
          <a:xfrm>
            <a:off x="3552704" y="1594150"/>
            <a:ext cx="646800" cy="1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90" name="Google Shape;1090;p85"/>
          <p:cNvCxnSpPr>
            <a:stCxn id="1057" idx="6"/>
            <a:endCxn id="1056" idx="2"/>
          </p:cNvCxnSpPr>
          <p:nvPr/>
        </p:nvCxnSpPr>
        <p:spPr>
          <a:xfrm>
            <a:off x="4583338" y="390616"/>
            <a:ext cx="673800" cy="57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91" name="Google Shape;1091;p85"/>
          <p:cNvCxnSpPr>
            <a:stCxn id="1059" idx="6"/>
            <a:endCxn id="1056" idx="2"/>
          </p:cNvCxnSpPr>
          <p:nvPr/>
        </p:nvCxnSpPr>
        <p:spPr>
          <a:xfrm>
            <a:off x="4583337" y="793884"/>
            <a:ext cx="6738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92" name="Google Shape;1092;p85"/>
          <p:cNvCxnSpPr>
            <a:stCxn id="1060" idx="6"/>
            <a:endCxn id="1056" idx="2"/>
          </p:cNvCxnSpPr>
          <p:nvPr/>
        </p:nvCxnSpPr>
        <p:spPr>
          <a:xfrm flipH="1" rot="10800000">
            <a:off x="4569302" y="965336"/>
            <a:ext cx="687600" cy="24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093" name="Google Shape;1093;p85"/>
          <p:cNvCxnSpPr>
            <a:stCxn id="1058" idx="6"/>
            <a:endCxn id="1056" idx="2"/>
          </p:cNvCxnSpPr>
          <p:nvPr/>
        </p:nvCxnSpPr>
        <p:spPr>
          <a:xfrm flipH="1" rot="10800000">
            <a:off x="4569303" y="965225"/>
            <a:ext cx="687600" cy="64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1094" name="Google Shape;1094;p85"/>
          <p:cNvSpPr/>
          <p:nvPr/>
        </p:nvSpPr>
        <p:spPr>
          <a:xfrm rot="5400000">
            <a:off x="2152402" y="1526472"/>
            <a:ext cx="348122" cy="50450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5"/>
          <p:cNvSpPr txBox="1"/>
          <p:nvPr/>
        </p:nvSpPr>
        <p:spPr>
          <a:xfrm>
            <a:off x="1820629" y="1979117"/>
            <a:ext cx="9274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 neurons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85"/>
          <p:cNvSpPr/>
          <p:nvPr/>
        </p:nvSpPr>
        <p:spPr>
          <a:xfrm rot="5400000">
            <a:off x="3219058" y="1837750"/>
            <a:ext cx="330354" cy="503839"/>
          </a:xfrm>
          <a:prstGeom prst="rightBrace">
            <a:avLst>
              <a:gd fmla="val 8333" name="adj1"/>
              <a:gd fmla="val 46871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85"/>
          <p:cNvSpPr/>
          <p:nvPr/>
        </p:nvSpPr>
        <p:spPr>
          <a:xfrm rot="5400000">
            <a:off x="4226441" y="1813581"/>
            <a:ext cx="348122" cy="50450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85"/>
          <p:cNvSpPr/>
          <p:nvPr/>
        </p:nvSpPr>
        <p:spPr>
          <a:xfrm rot="5400000">
            <a:off x="5287206" y="1269785"/>
            <a:ext cx="348122" cy="50450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85"/>
          <p:cNvSpPr txBox="1"/>
          <p:nvPr/>
        </p:nvSpPr>
        <p:spPr>
          <a:xfrm>
            <a:off x="2846186" y="2333476"/>
            <a:ext cx="1029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neurons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85"/>
          <p:cNvSpPr txBox="1"/>
          <p:nvPr/>
        </p:nvSpPr>
        <p:spPr>
          <a:xfrm>
            <a:off x="3983875" y="2340288"/>
            <a:ext cx="1029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neurons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85"/>
          <p:cNvSpPr txBox="1"/>
          <p:nvPr/>
        </p:nvSpPr>
        <p:spPr>
          <a:xfrm>
            <a:off x="5011526" y="1710286"/>
            <a:ext cx="1029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neuron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85"/>
          <p:cNvSpPr txBox="1"/>
          <p:nvPr/>
        </p:nvSpPr>
        <p:spPr>
          <a:xfrm>
            <a:off x="198138" y="914161"/>
            <a:ext cx="941718" cy="34624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6315" l="-7280" r="0" t="-13157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103" name="Google Shape;1103;p85"/>
          <p:cNvSpPr/>
          <p:nvPr/>
        </p:nvSpPr>
        <p:spPr>
          <a:xfrm>
            <a:off x="1063928" y="887953"/>
            <a:ext cx="762139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85"/>
          <p:cNvSpPr txBox="1"/>
          <p:nvPr/>
        </p:nvSpPr>
        <p:spPr>
          <a:xfrm>
            <a:off x="6904335" y="864661"/>
            <a:ext cx="1242211" cy="34624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6315" l="-5514" r="0" t="-13157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105" name="Google Shape;1105;p85"/>
          <p:cNvSpPr/>
          <p:nvPr/>
        </p:nvSpPr>
        <p:spPr>
          <a:xfrm>
            <a:off x="5977439" y="853545"/>
            <a:ext cx="762139" cy="3467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85"/>
          <p:cNvSpPr txBox="1"/>
          <p:nvPr/>
        </p:nvSpPr>
        <p:spPr>
          <a:xfrm>
            <a:off x="6739578" y="2629997"/>
            <a:ext cx="1549046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predictions per </a:t>
            </a:r>
            <a:r>
              <a:rPr lang="de-DE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subtrajectory</a:t>
            </a:r>
            <a:endParaRPr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85"/>
          <p:cNvSpPr txBox="1"/>
          <p:nvPr/>
        </p:nvSpPr>
        <p:spPr>
          <a:xfrm>
            <a:off x="8146546" y="146978"/>
            <a:ext cx="15490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1/2</a:t>
            </a:r>
            <a:endParaRPr sz="1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6"/>
          <p:cNvSpPr/>
          <p:nvPr/>
        </p:nvSpPr>
        <p:spPr>
          <a:xfrm>
            <a:off x="501799" y="2912181"/>
            <a:ext cx="760321" cy="3462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86"/>
          <p:cNvSpPr txBox="1"/>
          <p:nvPr/>
        </p:nvSpPr>
        <p:spPr>
          <a:xfrm>
            <a:off x="277510" y="260094"/>
            <a:ext cx="13741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Triplet case)</a:t>
            </a:r>
            <a:endParaRPr sz="1100"/>
          </a:p>
        </p:txBody>
      </p:sp>
      <p:sp>
        <p:nvSpPr>
          <p:cNvPr id="1114" name="Google Shape;1114;p86"/>
          <p:cNvSpPr txBox="1"/>
          <p:nvPr/>
        </p:nvSpPr>
        <p:spPr>
          <a:xfrm>
            <a:off x="158980" y="2329375"/>
            <a:ext cx="1549046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predictions per </a:t>
            </a:r>
            <a:r>
              <a:rPr lang="de-DE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subtrajectory</a:t>
            </a:r>
            <a:endParaRPr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86"/>
          <p:cNvSpPr txBox="1"/>
          <p:nvPr/>
        </p:nvSpPr>
        <p:spPr>
          <a:xfrm>
            <a:off x="8146546" y="146978"/>
            <a:ext cx="15490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2/2</a:t>
            </a:r>
            <a:endParaRPr sz="1100"/>
          </a:p>
        </p:txBody>
      </p:sp>
      <p:sp>
        <p:nvSpPr>
          <p:cNvPr id="1116" name="Google Shape;1116;p86"/>
          <p:cNvSpPr txBox="1"/>
          <p:nvPr/>
        </p:nvSpPr>
        <p:spPr>
          <a:xfrm>
            <a:off x="1520300" y="2730650"/>
            <a:ext cx="2038500" cy="102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352" l="-3712" r="-4454" t="-587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117" name="Google Shape;1117;p86"/>
          <p:cNvSpPr txBox="1"/>
          <p:nvPr/>
        </p:nvSpPr>
        <p:spPr>
          <a:xfrm>
            <a:off x="5907217" y="2121626"/>
            <a:ext cx="1887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estimations for </a:t>
            </a:r>
            <a:r>
              <a:rPr lang="de-DE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subtrajectory</a:t>
            </a:r>
            <a:r>
              <a:rPr lang="de-DE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label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86"/>
          <p:cNvSpPr txBox="1"/>
          <p:nvPr/>
        </p:nvSpPr>
        <p:spPr>
          <a:xfrm>
            <a:off x="4419948" y="2730649"/>
            <a:ext cx="1548900" cy="1157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181" l="-3357" r="-2983" t="-220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119" name="Google Shape;1119;p86"/>
          <p:cNvSpPr/>
          <p:nvPr/>
        </p:nvSpPr>
        <p:spPr>
          <a:xfrm>
            <a:off x="3558807" y="2889563"/>
            <a:ext cx="760321" cy="34624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86"/>
          <p:cNvSpPr txBox="1"/>
          <p:nvPr/>
        </p:nvSpPr>
        <p:spPr>
          <a:xfrm>
            <a:off x="3316121" y="2196038"/>
            <a:ext cx="1548900" cy="5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272" l="-2359" r="-3244" t="-4273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121" name="Google Shape;1121;p86"/>
          <p:cNvSpPr/>
          <p:nvPr/>
        </p:nvSpPr>
        <p:spPr>
          <a:xfrm>
            <a:off x="6272200" y="2912197"/>
            <a:ext cx="760200" cy="34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86"/>
          <p:cNvSpPr txBox="1"/>
          <p:nvPr/>
        </p:nvSpPr>
        <p:spPr>
          <a:xfrm>
            <a:off x="7335753" y="2887746"/>
            <a:ext cx="1275300" cy="53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153" l="-868" r="0" t="-4613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7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Steps</a:t>
            </a:r>
            <a:endParaRPr/>
          </a:p>
        </p:txBody>
      </p:sp>
      <p:sp>
        <p:nvSpPr>
          <p:cNvPr id="1128" name="Google Shape;1128;p87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Data creation via RL agent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Data labeling 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Preference learning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Run RL agent to validate result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7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hulmädchen" id="1134" name="Google Shape;113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737" y="1336438"/>
            <a:ext cx="2129319" cy="2129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uljunge" id="1135" name="Google Shape;1135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6145" y="1373851"/>
            <a:ext cx="2054507" cy="205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1960"/>
          </a:schemeClr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9"/>
          <p:cNvSpPr/>
          <p:nvPr/>
        </p:nvSpPr>
        <p:spPr>
          <a:xfrm>
            <a:off x="3264269" y="1392368"/>
            <a:ext cx="2413847" cy="95522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89"/>
          <p:cNvSpPr/>
          <p:nvPr/>
        </p:nvSpPr>
        <p:spPr>
          <a:xfrm>
            <a:off x="2762307" y="1549016"/>
            <a:ext cx="4000236" cy="34538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s</a:t>
            </a:r>
            <a:endParaRPr sz="1100"/>
          </a:p>
        </p:txBody>
      </p:sp>
      <p:sp>
        <p:nvSpPr>
          <p:cNvPr id="1142" name="Google Shape;1142;p89"/>
          <p:cNvSpPr/>
          <p:nvPr/>
        </p:nvSpPr>
        <p:spPr>
          <a:xfrm rot="-5400000">
            <a:off x="4362522" y="2396195"/>
            <a:ext cx="1560869" cy="38197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89"/>
          <p:cNvSpPr/>
          <p:nvPr/>
        </p:nvSpPr>
        <p:spPr>
          <a:xfrm rot="-5400000">
            <a:off x="3152100" y="1652800"/>
            <a:ext cx="1303200" cy="1993500"/>
          </a:xfrm>
          <a:prstGeom prst="bentUpArrow">
            <a:avLst>
              <a:gd fmla="val 14633" name="adj1"/>
              <a:gd fmla="val 10034" name="adj2"/>
              <a:gd fmla="val 9980" name="adj3"/>
            </a:avLst>
          </a:prstGeom>
          <a:solidFill>
            <a:srgbClr val="CC6600"/>
          </a:solidFill>
          <a:ln cap="flat" cmpd="sng" w="12700">
            <a:solidFill>
              <a:srgbClr val="CC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89"/>
          <p:cNvSpPr txBox="1"/>
          <p:nvPr/>
        </p:nvSpPr>
        <p:spPr>
          <a:xfrm>
            <a:off x="4654701" y="1961261"/>
            <a:ext cx="145880" cy="13398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89"/>
          <p:cNvSpPr txBox="1"/>
          <p:nvPr/>
        </p:nvSpPr>
        <p:spPr>
          <a:xfrm>
            <a:off x="3323174" y="2005697"/>
            <a:ext cx="1089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 r̂</a:t>
            </a:r>
            <a:endParaRPr sz="1100"/>
          </a:p>
        </p:txBody>
      </p:sp>
      <p:sp>
        <p:nvSpPr>
          <p:cNvPr id="1146" name="Google Shape;1146;p89"/>
          <p:cNvSpPr/>
          <p:nvPr/>
        </p:nvSpPr>
        <p:spPr>
          <a:xfrm>
            <a:off x="2806242" y="980830"/>
            <a:ext cx="3912300" cy="28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Action a</a:t>
            </a:r>
            <a:endParaRPr sz="1100"/>
          </a:p>
        </p:txBody>
      </p:sp>
      <p:sp>
        <p:nvSpPr>
          <p:cNvPr id="1147" name="Google Shape;1147;p89"/>
          <p:cNvSpPr/>
          <p:nvPr/>
        </p:nvSpPr>
        <p:spPr>
          <a:xfrm flipH="1">
            <a:off x="5666702" y="1908094"/>
            <a:ext cx="1095841" cy="27253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66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Reward r</a:t>
            </a:r>
            <a:endParaRPr sz="1100"/>
          </a:p>
        </p:txBody>
      </p:sp>
      <p:pic>
        <p:nvPicPr>
          <p:cNvPr descr="Schulmädchen" id="1148" name="Google Shape;114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563" y="3170940"/>
            <a:ext cx="2129319" cy="2129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uljunge" id="1149" name="Google Shape;114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358" y="456206"/>
            <a:ext cx="2054507" cy="2054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mecontroller" id="1150" name="Google Shape;1150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49521" y="654220"/>
            <a:ext cx="1658480" cy="165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1960"/>
          </a:schemeClr>
        </a:solidFill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Objekt, Damestein, Mann enthält.&#10;&#10;Automatisch generierte Beschreibung" id="1156" name="Google Shape;115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2721" y="1096403"/>
            <a:ext cx="2270388" cy="1291413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90"/>
          <p:cNvSpPr txBox="1"/>
          <p:nvPr/>
        </p:nvSpPr>
        <p:spPr>
          <a:xfrm>
            <a:off x="7013766" y="686628"/>
            <a:ext cx="1556394" cy="2769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11175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158" name="Google Shape;1158;p90"/>
          <p:cNvSpPr/>
          <p:nvPr/>
        </p:nvSpPr>
        <p:spPr>
          <a:xfrm>
            <a:off x="3264269" y="1392368"/>
            <a:ext cx="2413847" cy="955225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90"/>
          <p:cNvSpPr/>
          <p:nvPr/>
        </p:nvSpPr>
        <p:spPr>
          <a:xfrm>
            <a:off x="2762307" y="1549016"/>
            <a:ext cx="4000236" cy="34538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s</a:t>
            </a:r>
            <a:endParaRPr sz="1100"/>
          </a:p>
        </p:txBody>
      </p:sp>
      <p:sp>
        <p:nvSpPr>
          <p:cNvPr id="1160" name="Google Shape;1160;p90"/>
          <p:cNvSpPr/>
          <p:nvPr/>
        </p:nvSpPr>
        <p:spPr>
          <a:xfrm rot="-5400000">
            <a:off x="4477754" y="2280964"/>
            <a:ext cx="1330405" cy="38197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90"/>
          <p:cNvSpPr/>
          <p:nvPr/>
        </p:nvSpPr>
        <p:spPr>
          <a:xfrm rot="-5400000">
            <a:off x="3165194" y="1522914"/>
            <a:ext cx="1227242" cy="1967219"/>
          </a:xfrm>
          <a:prstGeom prst="bentUpArrow">
            <a:avLst>
              <a:gd fmla="val 15382" name="adj1"/>
              <a:gd fmla="val 14743" name="adj2"/>
              <a:gd fmla="val 10100" name="adj3"/>
            </a:avLst>
          </a:prstGeom>
          <a:solidFill>
            <a:srgbClr val="CC6600"/>
          </a:solidFill>
          <a:ln cap="flat" cmpd="sng" w="12700">
            <a:solidFill>
              <a:srgbClr val="CC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90"/>
          <p:cNvSpPr txBox="1"/>
          <p:nvPr/>
        </p:nvSpPr>
        <p:spPr>
          <a:xfrm>
            <a:off x="4573644" y="1979446"/>
            <a:ext cx="188774" cy="11406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90"/>
          <p:cNvSpPr txBox="1"/>
          <p:nvPr/>
        </p:nvSpPr>
        <p:spPr>
          <a:xfrm>
            <a:off x="3456149" y="1924385"/>
            <a:ext cx="10892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 r̂</a:t>
            </a:r>
            <a:endParaRPr sz="1100"/>
          </a:p>
        </p:txBody>
      </p:sp>
      <p:sp>
        <p:nvSpPr>
          <p:cNvPr id="1164" name="Google Shape;1164;p90"/>
          <p:cNvSpPr/>
          <p:nvPr/>
        </p:nvSpPr>
        <p:spPr>
          <a:xfrm>
            <a:off x="2762307" y="1002209"/>
            <a:ext cx="3864544" cy="26634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Action a</a:t>
            </a:r>
            <a:endParaRPr sz="1100"/>
          </a:p>
        </p:txBody>
      </p:sp>
      <p:sp>
        <p:nvSpPr>
          <p:cNvPr id="1165" name="Google Shape;1165;p90"/>
          <p:cNvSpPr/>
          <p:nvPr/>
        </p:nvSpPr>
        <p:spPr>
          <a:xfrm flipH="1">
            <a:off x="5666702" y="1908094"/>
            <a:ext cx="1095841" cy="27253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66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Reward r</a:t>
            </a:r>
            <a:endParaRPr sz="1100"/>
          </a:p>
        </p:txBody>
      </p:sp>
      <p:sp>
        <p:nvSpPr>
          <p:cNvPr id="1166" name="Google Shape;1166;p90"/>
          <p:cNvSpPr/>
          <p:nvPr/>
        </p:nvSpPr>
        <p:spPr>
          <a:xfrm>
            <a:off x="80891" y="1636493"/>
            <a:ext cx="492950" cy="70304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90"/>
          <p:cNvSpPr/>
          <p:nvPr/>
        </p:nvSpPr>
        <p:spPr>
          <a:xfrm>
            <a:off x="2083896" y="1352075"/>
            <a:ext cx="504505" cy="1468795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90"/>
          <p:cNvSpPr/>
          <p:nvPr/>
        </p:nvSpPr>
        <p:spPr>
          <a:xfrm>
            <a:off x="139701" y="1813019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90"/>
          <p:cNvSpPr/>
          <p:nvPr/>
        </p:nvSpPr>
        <p:spPr>
          <a:xfrm>
            <a:off x="2151301" y="1432120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90"/>
          <p:cNvSpPr/>
          <p:nvPr/>
        </p:nvSpPr>
        <p:spPr>
          <a:xfrm>
            <a:off x="1072946" y="1221404"/>
            <a:ext cx="504505" cy="1771247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90"/>
          <p:cNvSpPr/>
          <p:nvPr/>
        </p:nvSpPr>
        <p:spPr>
          <a:xfrm>
            <a:off x="1138345" y="1293592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90"/>
          <p:cNvSpPr/>
          <p:nvPr/>
        </p:nvSpPr>
        <p:spPr>
          <a:xfrm>
            <a:off x="1124309" y="2490860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90"/>
          <p:cNvSpPr/>
          <p:nvPr/>
        </p:nvSpPr>
        <p:spPr>
          <a:xfrm>
            <a:off x="1122058" y="1697748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90"/>
          <p:cNvSpPr/>
          <p:nvPr/>
        </p:nvSpPr>
        <p:spPr>
          <a:xfrm>
            <a:off x="1124309" y="2112212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5" name="Google Shape;1175;p90"/>
          <p:cNvCxnSpPr>
            <a:stCxn id="1172" idx="6"/>
            <a:endCxn id="1169" idx="2"/>
          </p:cNvCxnSpPr>
          <p:nvPr/>
        </p:nvCxnSpPr>
        <p:spPr>
          <a:xfrm flipH="1" rot="10800000">
            <a:off x="1494000" y="1603610"/>
            <a:ext cx="657300" cy="105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76" name="Google Shape;1176;p90"/>
          <p:cNvCxnSpPr>
            <a:stCxn id="1173" idx="6"/>
            <a:endCxn id="1177" idx="2"/>
          </p:cNvCxnSpPr>
          <p:nvPr/>
        </p:nvCxnSpPr>
        <p:spPr>
          <a:xfrm>
            <a:off x="1491748" y="1869198"/>
            <a:ext cx="668100" cy="2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78" name="Google Shape;1178;p90"/>
          <p:cNvCxnSpPr>
            <a:stCxn id="1174" idx="6"/>
            <a:endCxn id="1169" idx="2"/>
          </p:cNvCxnSpPr>
          <p:nvPr/>
        </p:nvCxnSpPr>
        <p:spPr>
          <a:xfrm flipH="1" rot="10800000">
            <a:off x="1494000" y="1603562"/>
            <a:ext cx="657300" cy="68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79" name="Google Shape;1179;p90"/>
          <p:cNvCxnSpPr>
            <a:stCxn id="1171" idx="6"/>
            <a:endCxn id="1169" idx="2"/>
          </p:cNvCxnSpPr>
          <p:nvPr/>
        </p:nvCxnSpPr>
        <p:spPr>
          <a:xfrm>
            <a:off x="1508035" y="1465042"/>
            <a:ext cx="643200" cy="13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1177" name="Google Shape;1177;p90"/>
          <p:cNvSpPr/>
          <p:nvPr/>
        </p:nvSpPr>
        <p:spPr>
          <a:xfrm>
            <a:off x="2159900" y="1898718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90"/>
          <p:cNvSpPr/>
          <p:nvPr/>
        </p:nvSpPr>
        <p:spPr>
          <a:xfrm>
            <a:off x="2151302" y="2345063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1" name="Google Shape;1181;p90"/>
          <p:cNvCxnSpPr>
            <a:stCxn id="1168" idx="6"/>
            <a:endCxn id="1171" idx="2"/>
          </p:cNvCxnSpPr>
          <p:nvPr/>
        </p:nvCxnSpPr>
        <p:spPr>
          <a:xfrm flipH="1" rot="10800000">
            <a:off x="509392" y="1465169"/>
            <a:ext cx="629100" cy="519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82" name="Google Shape;1182;p90"/>
          <p:cNvCxnSpPr>
            <a:stCxn id="1168" idx="6"/>
            <a:endCxn id="1173" idx="2"/>
          </p:cNvCxnSpPr>
          <p:nvPr/>
        </p:nvCxnSpPr>
        <p:spPr>
          <a:xfrm flipH="1" rot="10800000">
            <a:off x="509392" y="1869269"/>
            <a:ext cx="612600" cy="115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83" name="Google Shape;1183;p90"/>
          <p:cNvCxnSpPr>
            <a:stCxn id="1168" idx="6"/>
            <a:endCxn id="1174" idx="2"/>
          </p:cNvCxnSpPr>
          <p:nvPr/>
        </p:nvCxnSpPr>
        <p:spPr>
          <a:xfrm>
            <a:off x="509392" y="1984469"/>
            <a:ext cx="615000" cy="29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84" name="Google Shape;1184;p90"/>
          <p:cNvCxnSpPr>
            <a:stCxn id="1168" idx="6"/>
            <a:endCxn id="1172" idx="2"/>
          </p:cNvCxnSpPr>
          <p:nvPr/>
        </p:nvCxnSpPr>
        <p:spPr>
          <a:xfrm>
            <a:off x="509392" y="1984469"/>
            <a:ext cx="615000" cy="67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85" name="Google Shape;1185;p90"/>
          <p:cNvCxnSpPr>
            <a:stCxn id="1173" idx="6"/>
            <a:endCxn id="1169" idx="2"/>
          </p:cNvCxnSpPr>
          <p:nvPr/>
        </p:nvCxnSpPr>
        <p:spPr>
          <a:xfrm flipH="1" rot="10800000">
            <a:off x="1491748" y="1603698"/>
            <a:ext cx="659700" cy="2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86" name="Google Shape;1186;p90"/>
          <p:cNvCxnSpPr>
            <a:stCxn id="1171" idx="6"/>
            <a:endCxn id="1177" idx="2"/>
          </p:cNvCxnSpPr>
          <p:nvPr/>
        </p:nvCxnSpPr>
        <p:spPr>
          <a:xfrm>
            <a:off x="1508035" y="1465042"/>
            <a:ext cx="651900" cy="60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87" name="Google Shape;1187;p90"/>
          <p:cNvCxnSpPr>
            <a:stCxn id="1171" idx="6"/>
            <a:endCxn id="1180" idx="2"/>
          </p:cNvCxnSpPr>
          <p:nvPr/>
        </p:nvCxnSpPr>
        <p:spPr>
          <a:xfrm>
            <a:off x="1508035" y="1465042"/>
            <a:ext cx="643200" cy="105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88" name="Google Shape;1188;p90"/>
          <p:cNvCxnSpPr>
            <a:stCxn id="1173" idx="6"/>
            <a:endCxn id="1180" idx="2"/>
          </p:cNvCxnSpPr>
          <p:nvPr/>
        </p:nvCxnSpPr>
        <p:spPr>
          <a:xfrm>
            <a:off x="1491748" y="1869198"/>
            <a:ext cx="659700" cy="64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89" name="Google Shape;1189;p90"/>
          <p:cNvCxnSpPr>
            <a:stCxn id="1174" idx="6"/>
            <a:endCxn id="1177" idx="2"/>
          </p:cNvCxnSpPr>
          <p:nvPr/>
        </p:nvCxnSpPr>
        <p:spPr>
          <a:xfrm flipH="1" rot="10800000">
            <a:off x="1494000" y="2070062"/>
            <a:ext cx="666000" cy="21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90" name="Google Shape;1190;p90"/>
          <p:cNvCxnSpPr>
            <a:stCxn id="1174" idx="6"/>
            <a:endCxn id="1180" idx="2"/>
          </p:cNvCxnSpPr>
          <p:nvPr/>
        </p:nvCxnSpPr>
        <p:spPr>
          <a:xfrm>
            <a:off x="1494000" y="2283662"/>
            <a:ext cx="657300" cy="23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91" name="Google Shape;1191;p90"/>
          <p:cNvCxnSpPr>
            <a:stCxn id="1172" idx="6"/>
            <a:endCxn id="1177" idx="2"/>
          </p:cNvCxnSpPr>
          <p:nvPr/>
        </p:nvCxnSpPr>
        <p:spPr>
          <a:xfrm flipH="1" rot="10800000">
            <a:off x="1494000" y="2070110"/>
            <a:ext cx="666000" cy="59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192" name="Google Shape;1192;p90"/>
          <p:cNvCxnSpPr>
            <a:stCxn id="1172" idx="6"/>
            <a:endCxn id="1180" idx="2"/>
          </p:cNvCxnSpPr>
          <p:nvPr/>
        </p:nvCxnSpPr>
        <p:spPr>
          <a:xfrm flipH="1" rot="10800000">
            <a:off x="1494000" y="2516510"/>
            <a:ext cx="6573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1193" name="Google Shape;1193;p90"/>
          <p:cNvSpPr txBox="1"/>
          <p:nvPr/>
        </p:nvSpPr>
        <p:spPr>
          <a:xfrm>
            <a:off x="573840" y="819403"/>
            <a:ext cx="1556394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474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194" name="Google Shape;1194;p90"/>
          <p:cNvSpPr/>
          <p:nvPr/>
        </p:nvSpPr>
        <p:spPr>
          <a:xfrm>
            <a:off x="3216390" y="3506455"/>
            <a:ext cx="504506" cy="1171298"/>
          </a:xfrm>
          <a:prstGeom prst="rect">
            <a:avLst/>
          </a:prstGeom>
          <a:solidFill>
            <a:srgbClr val="C9C9C9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90"/>
          <p:cNvSpPr/>
          <p:nvPr/>
        </p:nvSpPr>
        <p:spPr>
          <a:xfrm>
            <a:off x="5266213" y="3260973"/>
            <a:ext cx="504505" cy="1771247"/>
          </a:xfrm>
          <a:prstGeom prst="rect">
            <a:avLst/>
          </a:prstGeom>
          <a:solidFill>
            <a:srgbClr val="C9C9C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90"/>
          <p:cNvSpPr/>
          <p:nvPr/>
        </p:nvSpPr>
        <p:spPr>
          <a:xfrm>
            <a:off x="6323651" y="3735957"/>
            <a:ext cx="504505" cy="731236"/>
          </a:xfrm>
          <a:prstGeom prst="rect">
            <a:avLst/>
          </a:prstGeom>
          <a:solidFill>
            <a:srgbClr val="C9C9C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90"/>
          <p:cNvSpPr/>
          <p:nvPr/>
        </p:nvSpPr>
        <p:spPr>
          <a:xfrm>
            <a:off x="3264269" y="3682327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90"/>
          <p:cNvSpPr/>
          <p:nvPr/>
        </p:nvSpPr>
        <p:spPr>
          <a:xfrm>
            <a:off x="3259583" y="4156973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90"/>
          <p:cNvSpPr/>
          <p:nvPr/>
        </p:nvSpPr>
        <p:spPr>
          <a:xfrm>
            <a:off x="6375015" y="3907879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90"/>
          <p:cNvSpPr/>
          <p:nvPr/>
        </p:nvSpPr>
        <p:spPr>
          <a:xfrm>
            <a:off x="5331612" y="3333161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90"/>
          <p:cNvSpPr/>
          <p:nvPr/>
        </p:nvSpPr>
        <p:spPr>
          <a:xfrm>
            <a:off x="5317577" y="4554269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90"/>
          <p:cNvSpPr/>
          <p:nvPr/>
        </p:nvSpPr>
        <p:spPr>
          <a:xfrm>
            <a:off x="5331611" y="3736429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90"/>
          <p:cNvSpPr/>
          <p:nvPr/>
        </p:nvSpPr>
        <p:spPr>
          <a:xfrm>
            <a:off x="5317577" y="4151780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90"/>
          <p:cNvSpPr/>
          <p:nvPr/>
        </p:nvSpPr>
        <p:spPr>
          <a:xfrm>
            <a:off x="4249615" y="3267239"/>
            <a:ext cx="504505" cy="1771247"/>
          </a:xfrm>
          <a:prstGeom prst="rect">
            <a:avLst/>
          </a:prstGeom>
          <a:solidFill>
            <a:srgbClr val="C9C9C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90"/>
          <p:cNvSpPr/>
          <p:nvPr/>
        </p:nvSpPr>
        <p:spPr>
          <a:xfrm>
            <a:off x="4338543" y="3339427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90"/>
          <p:cNvSpPr/>
          <p:nvPr/>
        </p:nvSpPr>
        <p:spPr>
          <a:xfrm>
            <a:off x="4300978" y="4536695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90"/>
          <p:cNvSpPr/>
          <p:nvPr/>
        </p:nvSpPr>
        <p:spPr>
          <a:xfrm>
            <a:off x="4315013" y="3742695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90"/>
          <p:cNvSpPr/>
          <p:nvPr/>
        </p:nvSpPr>
        <p:spPr>
          <a:xfrm>
            <a:off x="4300978" y="4158047"/>
            <a:ext cx="369691" cy="342901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9" name="Google Shape;1209;p90"/>
          <p:cNvCxnSpPr/>
          <p:nvPr/>
        </p:nvCxnSpPr>
        <p:spPr>
          <a:xfrm flipH="1" rot="10800000">
            <a:off x="3657490" y="3509507"/>
            <a:ext cx="704583" cy="34290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0" name="Google Shape;1210;p90"/>
          <p:cNvCxnSpPr>
            <a:stCxn id="1197" idx="6"/>
            <a:endCxn id="1207" idx="2"/>
          </p:cNvCxnSpPr>
          <p:nvPr/>
        </p:nvCxnSpPr>
        <p:spPr>
          <a:xfrm>
            <a:off x="3633960" y="3853778"/>
            <a:ext cx="681000" cy="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1" name="Google Shape;1211;p90"/>
          <p:cNvCxnSpPr>
            <a:endCxn id="1208" idx="2"/>
          </p:cNvCxnSpPr>
          <p:nvPr/>
        </p:nvCxnSpPr>
        <p:spPr>
          <a:xfrm>
            <a:off x="3633478" y="3852497"/>
            <a:ext cx="667500" cy="47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2" name="Google Shape;1212;p90"/>
          <p:cNvCxnSpPr>
            <a:stCxn id="1197" idx="6"/>
            <a:endCxn id="1206" idx="1"/>
          </p:cNvCxnSpPr>
          <p:nvPr/>
        </p:nvCxnSpPr>
        <p:spPr>
          <a:xfrm>
            <a:off x="3633960" y="3853778"/>
            <a:ext cx="721200" cy="73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3" name="Google Shape;1213;p90"/>
          <p:cNvCxnSpPr>
            <a:stCxn id="1198" idx="6"/>
            <a:endCxn id="1206" idx="1"/>
          </p:cNvCxnSpPr>
          <p:nvPr/>
        </p:nvCxnSpPr>
        <p:spPr>
          <a:xfrm>
            <a:off x="3629273" y="4328424"/>
            <a:ext cx="725700" cy="25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4" name="Google Shape;1214;p90"/>
          <p:cNvCxnSpPr>
            <a:stCxn id="1198" idx="6"/>
            <a:endCxn id="1208" idx="2"/>
          </p:cNvCxnSpPr>
          <p:nvPr/>
        </p:nvCxnSpPr>
        <p:spPr>
          <a:xfrm>
            <a:off x="3629273" y="4328424"/>
            <a:ext cx="6717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5" name="Google Shape;1215;p90"/>
          <p:cNvCxnSpPr>
            <a:stCxn id="1198" idx="6"/>
            <a:endCxn id="1207" idx="2"/>
          </p:cNvCxnSpPr>
          <p:nvPr/>
        </p:nvCxnSpPr>
        <p:spPr>
          <a:xfrm flipH="1" rot="10800000">
            <a:off x="3629273" y="3914124"/>
            <a:ext cx="685800" cy="4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6" name="Google Shape;1216;p90"/>
          <p:cNvCxnSpPr>
            <a:stCxn id="1198" idx="6"/>
            <a:endCxn id="1205" idx="2"/>
          </p:cNvCxnSpPr>
          <p:nvPr/>
        </p:nvCxnSpPr>
        <p:spPr>
          <a:xfrm flipH="1" rot="10800000">
            <a:off x="3629273" y="3510924"/>
            <a:ext cx="709200" cy="8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7" name="Google Shape;1217;p90"/>
          <p:cNvCxnSpPr>
            <a:stCxn id="1205" idx="6"/>
            <a:endCxn id="1200" idx="2"/>
          </p:cNvCxnSpPr>
          <p:nvPr/>
        </p:nvCxnSpPr>
        <p:spPr>
          <a:xfrm flipH="1" rot="10800000">
            <a:off x="4708234" y="3504577"/>
            <a:ext cx="6234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8" name="Google Shape;1218;p90"/>
          <p:cNvCxnSpPr>
            <a:stCxn id="1205" idx="6"/>
            <a:endCxn id="1202" idx="2"/>
          </p:cNvCxnSpPr>
          <p:nvPr/>
        </p:nvCxnSpPr>
        <p:spPr>
          <a:xfrm>
            <a:off x="4708234" y="3510877"/>
            <a:ext cx="623400" cy="39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19" name="Google Shape;1219;p90"/>
          <p:cNvCxnSpPr>
            <a:stCxn id="1205" idx="6"/>
            <a:endCxn id="1203" idx="2"/>
          </p:cNvCxnSpPr>
          <p:nvPr/>
        </p:nvCxnSpPr>
        <p:spPr>
          <a:xfrm>
            <a:off x="4708234" y="3510877"/>
            <a:ext cx="609300" cy="81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0" name="Google Shape;1220;p90"/>
          <p:cNvCxnSpPr>
            <a:stCxn id="1205" idx="6"/>
            <a:endCxn id="1201" idx="2"/>
          </p:cNvCxnSpPr>
          <p:nvPr/>
        </p:nvCxnSpPr>
        <p:spPr>
          <a:xfrm>
            <a:off x="4708234" y="3510877"/>
            <a:ext cx="609300" cy="12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1" name="Google Shape;1221;p90"/>
          <p:cNvCxnSpPr>
            <a:stCxn id="1207" idx="6"/>
          </p:cNvCxnSpPr>
          <p:nvPr/>
        </p:nvCxnSpPr>
        <p:spPr>
          <a:xfrm flipH="1" rot="10800000">
            <a:off x="4684703" y="3498645"/>
            <a:ext cx="633000" cy="41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2" name="Google Shape;1222;p90"/>
          <p:cNvCxnSpPr>
            <a:stCxn id="1207" idx="6"/>
            <a:endCxn id="1202" idx="2"/>
          </p:cNvCxnSpPr>
          <p:nvPr/>
        </p:nvCxnSpPr>
        <p:spPr>
          <a:xfrm flipH="1" rot="10800000">
            <a:off x="4684703" y="3907845"/>
            <a:ext cx="6468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3" name="Google Shape;1223;p90"/>
          <p:cNvCxnSpPr>
            <a:stCxn id="1207" idx="6"/>
            <a:endCxn id="1203" idx="2"/>
          </p:cNvCxnSpPr>
          <p:nvPr/>
        </p:nvCxnSpPr>
        <p:spPr>
          <a:xfrm>
            <a:off x="4684703" y="3914145"/>
            <a:ext cx="633000" cy="40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4" name="Google Shape;1224;p90"/>
          <p:cNvCxnSpPr>
            <a:stCxn id="1207" idx="6"/>
            <a:endCxn id="1201" idx="2"/>
          </p:cNvCxnSpPr>
          <p:nvPr/>
        </p:nvCxnSpPr>
        <p:spPr>
          <a:xfrm>
            <a:off x="4684703" y="3914145"/>
            <a:ext cx="633000" cy="81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5" name="Google Shape;1225;p90"/>
          <p:cNvCxnSpPr>
            <a:stCxn id="1208" idx="6"/>
            <a:endCxn id="1201" idx="2"/>
          </p:cNvCxnSpPr>
          <p:nvPr/>
        </p:nvCxnSpPr>
        <p:spPr>
          <a:xfrm>
            <a:off x="4670669" y="4329497"/>
            <a:ext cx="646800" cy="39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6" name="Google Shape;1226;p90"/>
          <p:cNvCxnSpPr>
            <a:stCxn id="1208" idx="6"/>
            <a:endCxn id="1203" idx="2"/>
          </p:cNvCxnSpPr>
          <p:nvPr/>
        </p:nvCxnSpPr>
        <p:spPr>
          <a:xfrm flipH="1" rot="10800000">
            <a:off x="4670669" y="4323197"/>
            <a:ext cx="6468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7" name="Google Shape;1227;p90"/>
          <p:cNvCxnSpPr>
            <a:stCxn id="1208" idx="6"/>
            <a:endCxn id="1202" idx="2"/>
          </p:cNvCxnSpPr>
          <p:nvPr/>
        </p:nvCxnSpPr>
        <p:spPr>
          <a:xfrm flipH="1" rot="10800000">
            <a:off x="4670669" y="3907997"/>
            <a:ext cx="660900" cy="42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8" name="Google Shape;1228;p90"/>
          <p:cNvCxnSpPr>
            <a:stCxn id="1208" idx="6"/>
            <a:endCxn id="1200" idx="2"/>
          </p:cNvCxnSpPr>
          <p:nvPr/>
        </p:nvCxnSpPr>
        <p:spPr>
          <a:xfrm flipH="1" rot="10800000">
            <a:off x="4670669" y="3504497"/>
            <a:ext cx="660900" cy="82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29" name="Google Shape;1229;p90"/>
          <p:cNvCxnSpPr>
            <a:stCxn id="1206" idx="6"/>
            <a:endCxn id="1200" idx="2"/>
          </p:cNvCxnSpPr>
          <p:nvPr/>
        </p:nvCxnSpPr>
        <p:spPr>
          <a:xfrm flipH="1" rot="10800000">
            <a:off x="4670669" y="3504545"/>
            <a:ext cx="660900" cy="120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30" name="Google Shape;1230;p90"/>
          <p:cNvCxnSpPr>
            <a:stCxn id="1206" idx="6"/>
            <a:endCxn id="1202" idx="2"/>
          </p:cNvCxnSpPr>
          <p:nvPr/>
        </p:nvCxnSpPr>
        <p:spPr>
          <a:xfrm flipH="1" rot="10800000">
            <a:off x="4670669" y="3907745"/>
            <a:ext cx="660900" cy="80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31" name="Google Shape;1231;p90"/>
          <p:cNvCxnSpPr>
            <a:stCxn id="1206" idx="6"/>
            <a:endCxn id="1203" idx="2"/>
          </p:cNvCxnSpPr>
          <p:nvPr/>
        </p:nvCxnSpPr>
        <p:spPr>
          <a:xfrm flipH="1" rot="10800000">
            <a:off x="4670669" y="4323245"/>
            <a:ext cx="646800" cy="38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32" name="Google Shape;1232;p90"/>
          <p:cNvCxnSpPr>
            <a:stCxn id="1206" idx="6"/>
            <a:endCxn id="1201" idx="2"/>
          </p:cNvCxnSpPr>
          <p:nvPr/>
        </p:nvCxnSpPr>
        <p:spPr>
          <a:xfrm>
            <a:off x="4670669" y="4708145"/>
            <a:ext cx="646800" cy="1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33" name="Google Shape;1233;p90"/>
          <p:cNvCxnSpPr>
            <a:stCxn id="1200" idx="6"/>
            <a:endCxn id="1199" idx="2"/>
          </p:cNvCxnSpPr>
          <p:nvPr/>
        </p:nvCxnSpPr>
        <p:spPr>
          <a:xfrm>
            <a:off x="5701302" y="3504611"/>
            <a:ext cx="673800" cy="57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34" name="Google Shape;1234;p90"/>
          <p:cNvCxnSpPr>
            <a:stCxn id="1202" idx="6"/>
            <a:endCxn id="1199" idx="2"/>
          </p:cNvCxnSpPr>
          <p:nvPr/>
        </p:nvCxnSpPr>
        <p:spPr>
          <a:xfrm>
            <a:off x="5701302" y="3907879"/>
            <a:ext cx="673800" cy="17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35" name="Google Shape;1235;p90"/>
          <p:cNvCxnSpPr>
            <a:stCxn id="1203" idx="6"/>
            <a:endCxn id="1199" idx="2"/>
          </p:cNvCxnSpPr>
          <p:nvPr/>
        </p:nvCxnSpPr>
        <p:spPr>
          <a:xfrm flipH="1" rot="10800000">
            <a:off x="5687268" y="4079331"/>
            <a:ext cx="687600" cy="24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36" name="Google Shape;1236;p90"/>
          <p:cNvCxnSpPr>
            <a:stCxn id="1201" idx="6"/>
            <a:endCxn id="1199" idx="2"/>
          </p:cNvCxnSpPr>
          <p:nvPr/>
        </p:nvCxnSpPr>
        <p:spPr>
          <a:xfrm flipH="1" rot="10800000">
            <a:off x="5687268" y="4079220"/>
            <a:ext cx="687600" cy="64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91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Experiments</a:t>
            </a:r>
            <a:endParaRPr/>
          </a:p>
        </p:txBody>
      </p:sp>
      <p:sp>
        <p:nvSpPr>
          <p:cNvPr id="1242" name="Google Shape;1242;p91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Is it possible to teach a snake-like agent how to move forward efficiently using ranked, suboptimal trajectories?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de-DE"/>
              <a:t>Exp. 1: RL evaluation on learnt reward function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How does the kind of used ranking mechanism impact the performance?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</a:t>
            </a:r>
            <a:r>
              <a:rPr lang="de-DE"/>
              <a:t>.</a:t>
            </a:r>
            <a:r>
              <a:rPr lang="de-DE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1: RL evaluation on learnt reward function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de-DE"/>
              <a:t>Exp. 2: Ranking Quality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de-DE"/>
              <a:t>Exp. 3: Ground-truth Correlation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91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41960"/>
          </a:schemeClr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Objekt, Damestein, Mann enthält.&#10;&#10;Automatisch generierte Beschreibung" id="1249" name="Google Shape;124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0526" y="1770684"/>
            <a:ext cx="1965523" cy="1070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92"/>
          <p:cNvSpPr txBox="1"/>
          <p:nvPr/>
        </p:nvSpPr>
        <p:spPr>
          <a:xfrm>
            <a:off x="7171889" y="1431000"/>
            <a:ext cx="1347600" cy="22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11179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251" name="Google Shape;1251;p92"/>
          <p:cNvSpPr/>
          <p:nvPr/>
        </p:nvSpPr>
        <p:spPr>
          <a:xfrm>
            <a:off x="3925869" y="2016025"/>
            <a:ext cx="2089500" cy="791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92"/>
          <p:cNvSpPr/>
          <p:nvPr/>
        </p:nvSpPr>
        <p:spPr>
          <a:xfrm>
            <a:off x="3491310" y="2145880"/>
            <a:ext cx="3462900" cy="286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State s</a:t>
            </a:r>
            <a:endParaRPr sz="1100"/>
          </a:p>
        </p:txBody>
      </p:sp>
      <p:sp>
        <p:nvSpPr>
          <p:cNvPr id="1253" name="Google Shape;1253;p92"/>
          <p:cNvSpPr/>
          <p:nvPr/>
        </p:nvSpPr>
        <p:spPr>
          <a:xfrm rot="-5400000">
            <a:off x="5000996" y="2745523"/>
            <a:ext cx="1102800" cy="330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92"/>
          <p:cNvSpPr/>
          <p:nvPr/>
        </p:nvSpPr>
        <p:spPr>
          <a:xfrm rot="-5400000">
            <a:off x="3862541" y="2087922"/>
            <a:ext cx="1017600" cy="1703100"/>
          </a:xfrm>
          <a:prstGeom prst="bentUpArrow">
            <a:avLst>
              <a:gd fmla="val 15382" name="adj1"/>
              <a:gd fmla="val 14743" name="adj2"/>
              <a:gd fmla="val 10100" name="adj3"/>
            </a:avLst>
          </a:prstGeom>
          <a:solidFill>
            <a:srgbClr val="CC6600"/>
          </a:solidFill>
          <a:ln cap="flat" cmpd="sng" w="12700">
            <a:solidFill>
              <a:srgbClr val="CC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92"/>
          <p:cNvSpPr txBox="1"/>
          <p:nvPr/>
        </p:nvSpPr>
        <p:spPr>
          <a:xfrm>
            <a:off x="5059423" y="2502686"/>
            <a:ext cx="1635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92"/>
          <p:cNvSpPr txBox="1"/>
          <p:nvPr/>
        </p:nvSpPr>
        <p:spPr>
          <a:xfrm>
            <a:off x="4091983" y="2457043"/>
            <a:ext cx="943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 r̂</a:t>
            </a:r>
            <a:endParaRPr sz="1100"/>
          </a:p>
        </p:txBody>
      </p:sp>
      <p:sp>
        <p:nvSpPr>
          <p:cNvPr id="1257" name="Google Shape;1257;p92"/>
          <p:cNvSpPr/>
          <p:nvPr/>
        </p:nvSpPr>
        <p:spPr>
          <a:xfrm>
            <a:off x="3491310" y="1692602"/>
            <a:ext cx="3345600" cy="22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Action a</a:t>
            </a:r>
            <a:endParaRPr sz="1100"/>
          </a:p>
        </p:txBody>
      </p:sp>
      <p:sp>
        <p:nvSpPr>
          <p:cNvPr id="1258" name="Google Shape;1258;p92"/>
          <p:cNvSpPr/>
          <p:nvPr/>
        </p:nvSpPr>
        <p:spPr>
          <a:xfrm flipH="1">
            <a:off x="6005800" y="2443539"/>
            <a:ext cx="9486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6600"/>
          </a:solidFill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Reward r</a:t>
            </a:r>
            <a:endParaRPr sz="1100"/>
          </a:p>
        </p:txBody>
      </p:sp>
      <p:sp>
        <p:nvSpPr>
          <p:cNvPr id="1259" name="Google Shape;1259;p92"/>
          <p:cNvSpPr/>
          <p:nvPr/>
        </p:nvSpPr>
        <p:spPr>
          <a:xfrm>
            <a:off x="1169950" y="2218394"/>
            <a:ext cx="426900" cy="58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92"/>
          <p:cNvSpPr/>
          <p:nvPr/>
        </p:nvSpPr>
        <p:spPr>
          <a:xfrm>
            <a:off x="2903995" y="1982625"/>
            <a:ext cx="436800" cy="1217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92"/>
          <p:cNvSpPr/>
          <p:nvPr/>
        </p:nvSpPr>
        <p:spPr>
          <a:xfrm>
            <a:off x="1220864" y="2364725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92"/>
          <p:cNvSpPr/>
          <p:nvPr/>
        </p:nvSpPr>
        <p:spPr>
          <a:xfrm>
            <a:off x="2962349" y="2048979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92"/>
          <p:cNvSpPr/>
          <p:nvPr/>
        </p:nvSpPr>
        <p:spPr>
          <a:xfrm>
            <a:off x="2028794" y="1874305"/>
            <a:ext cx="436800" cy="1468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92"/>
          <p:cNvSpPr/>
          <p:nvPr/>
        </p:nvSpPr>
        <p:spPr>
          <a:xfrm>
            <a:off x="2085411" y="1934145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92"/>
          <p:cNvSpPr/>
          <p:nvPr/>
        </p:nvSpPr>
        <p:spPr>
          <a:xfrm>
            <a:off x="2073260" y="2926624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92"/>
          <p:cNvSpPr/>
          <p:nvPr/>
        </p:nvSpPr>
        <p:spPr>
          <a:xfrm>
            <a:off x="2071311" y="2269171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92"/>
          <p:cNvSpPr/>
          <p:nvPr/>
        </p:nvSpPr>
        <p:spPr>
          <a:xfrm>
            <a:off x="2073260" y="2612742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8" name="Google Shape;1268;p92"/>
          <p:cNvCxnSpPr>
            <a:stCxn id="1265" idx="6"/>
            <a:endCxn id="1262" idx="2"/>
          </p:cNvCxnSpPr>
          <p:nvPr/>
        </p:nvCxnSpPr>
        <p:spPr>
          <a:xfrm flipH="1" rot="10800000">
            <a:off x="2393360" y="2191174"/>
            <a:ext cx="569100" cy="87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69" name="Google Shape;1269;p92"/>
          <p:cNvCxnSpPr>
            <a:stCxn id="1266" idx="6"/>
            <a:endCxn id="1270" idx="2"/>
          </p:cNvCxnSpPr>
          <p:nvPr/>
        </p:nvCxnSpPr>
        <p:spPr>
          <a:xfrm>
            <a:off x="2391411" y="2411221"/>
            <a:ext cx="578400" cy="166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71" name="Google Shape;1271;p92"/>
          <p:cNvCxnSpPr>
            <a:stCxn id="1267" idx="6"/>
            <a:endCxn id="1262" idx="2"/>
          </p:cNvCxnSpPr>
          <p:nvPr/>
        </p:nvCxnSpPr>
        <p:spPr>
          <a:xfrm flipH="1" rot="10800000">
            <a:off x="2393360" y="2191092"/>
            <a:ext cx="569100" cy="56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72" name="Google Shape;1272;p92"/>
          <p:cNvCxnSpPr>
            <a:stCxn id="1264" idx="6"/>
            <a:endCxn id="1262" idx="2"/>
          </p:cNvCxnSpPr>
          <p:nvPr/>
        </p:nvCxnSpPr>
        <p:spPr>
          <a:xfrm>
            <a:off x="2405511" y="2076195"/>
            <a:ext cx="556800" cy="1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1270" name="Google Shape;1270;p92"/>
          <p:cNvSpPr/>
          <p:nvPr/>
        </p:nvSpPr>
        <p:spPr>
          <a:xfrm>
            <a:off x="2969793" y="2435766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92"/>
          <p:cNvSpPr/>
          <p:nvPr/>
        </p:nvSpPr>
        <p:spPr>
          <a:xfrm>
            <a:off x="2962350" y="2805765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4" name="Google Shape;1274;p92"/>
          <p:cNvCxnSpPr>
            <a:stCxn id="1261" idx="6"/>
            <a:endCxn id="1264" idx="2"/>
          </p:cNvCxnSpPr>
          <p:nvPr/>
        </p:nvCxnSpPr>
        <p:spPr>
          <a:xfrm flipH="1" rot="10800000">
            <a:off x="1540964" y="2076275"/>
            <a:ext cx="544500" cy="43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75" name="Google Shape;1275;p92"/>
          <p:cNvCxnSpPr>
            <a:stCxn id="1261" idx="6"/>
            <a:endCxn id="1266" idx="2"/>
          </p:cNvCxnSpPr>
          <p:nvPr/>
        </p:nvCxnSpPr>
        <p:spPr>
          <a:xfrm flipH="1" rot="10800000">
            <a:off x="1540964" y="2411075"/>
            <a:ext cx="530400" cy="9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76" name="Google Shape;1276;p92"/>
          <p:cNvCxnSpPr>
            <a:stCxn id="1261" idx="6"/>
            <a:endCxn id="1267" idx="2"/>
          </p:cNvCxnSpPr>
          <p:nvPr/>
        </p:nvCxnSpPr>
        <p:spPr>
          <a:xfrm>
            <a:off x="1540964" y="2506775"/>
            <a:ext cx="532200" cy="24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77" name="Google Shape;1277;p92"/>
          <p:cNvCxnSpPr>
            <a:stCxn id="1261" idx="6"/>
            <a:endCxn id="1265" idx="2"/>
          </p:cNvCxnSpPr>
          <p:nvPr/>
        </p:nvCxnSpPr>
        <p:spPr>
          <a:xfrm>
            <a:off x="1540964" y="2506775"/>
            <a:ext cx="532200" cy="561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78" name="Google Shape;1278;p92"/>
          <p:cNvCxnSpPr>
            <a:stCxn id="1266" idx="6"/>
            <a:endCxn id="1262" idx="2"/>
          </p:cNvCxnSpPr>
          <p:nvPr/>
        </p:nvCxnSpPr>
        <p:spPr>
          <a:xfrm flipH="1" rot="10800000">
            <a:off x="2391411" y="2191021"/>
            <a:ext cx="570900" cy="22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79" name="Google Shape;1279;p92"/>
          <p:cNvCxnSpPr>
            <a:stCxn id="1264" idx="6"/>
            <a:endCxn id="1270" idx="2"/>
          </p:cNvCxnSpPr>
          <p:nvPr/>
        </p:nvCxnSpPr>
        <p:spPr>
          <a:xfrm>
            <a:off x="2405511" y="2076195"/>
            <a:ext cx="564300" cy="50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80" name="Google Shape;1280;p92"/>
          <p:cNvCxnSpPr>
            <a:stCxn id="1264" idx="6"/>
            <a:endCxn id="1273" idx="2"/>
          </p:cNvCxnSpPr>
          <p:nvPr/>
        </p:nvCxnSpPr>
        <p:spPr>
          <a:xfrm>
            <a:off x="2405511" y="2076195"/>
            <a:ext cx="556800" cy="87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81" name="Google Shape;1281;p92"/>
          <p:cNvCxnSpPr>
            <a:stCxn id="1266" idx="6"/>
            <a:endCxn id="1273" idx="2"/>
          </p:cNvCxnSpPr>
          <p:nvPr/>
        </p:nvCxnSpPr>
        <p:spPr>
          <a:xfrm>
            <a:off x="2391411" y="2411221"/>
            <a:ext cx="570900" cy="53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82" name="Google Shape;1282;p92"/>
          <p:cNvCxnSpPr>
            <a:stCxn id="1267" idx="6"/>
            <a:endCxn id="1270" idx="2"/>
          </p:cNvCxnSpPr>
          <p:nvPr/>
        </p:nvCxnSpPr>
        <p:spPr>
          <a:xfrm flipH="1" rot="10800000">
            <a:off x="2393360" y="2577792"/>
            <a:ext cx="576300" cy="17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83" name="Google Shape;1283;p92"/>
          <p:cNvCxnSpPr>
            <a:stCxn id="1267" idx="6"/>
            <a:endCxn id="1273" idx="2"/>
          </p:cNvCxnSpPr>
          <p:nvPr/>
        </p:nvCxnSpPr>
        <p:spPr>
          <a:xfrm>
            <a:off x="2393360" y="2754792"/>
            <a:ext cx="569100" cy="19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84" name="Google Shape;1284;p92"/>
          <p:cNvCxnSpPr>
            <a:stCxn id="1265" idx="6"/>
            <a:endCxn id="1270" idx="2"/>
          </p:cNvCxnSpPr>
          <p:nvPr/>
        </p:nvCxnSpPr>
        <p:spPr>
          <a:xfrm flipH="1" rot="10800000">
            <a:off x="2393360" y="2577874"/>
            <a:ext cx="576300" cy="49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285" name="Google Shape;1285;p92"/>
          <p:cNvCxnSpPr>
            <a:stCxn id="1265" idx="6"/>
            <a:endCxn id="1273" idx="2"/>
          </p:cNvCxnSpPr>
          <p:nvPr/>
        </p:nvCxnSpPr>
        <p:spPr>
          <a:xfrm flipH="1" rot="10800000">
            <a:off x="2393360" y="2947774"/>
            <a:ext cx="569100" cy="12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1286" name="Google Shape;1286;p92"/>
          <p:cNvSpPr txBox="1"/>
          <p:nvPr/>
        </p:nvSpPr>
        <p:spPr>
          <a:xfrm>
            <a:off x="1596707" y="1541065"/>
            <a:ext cx="1347600" cy="229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1469" l="0" r="0" t="0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287" name="Google Shape;1287;p92"/>
          <p:cNvSpPr/>
          <p:nvPr/>
        </p:nvSpPr>
        <p:spPr>
          <a:xfrm>
            <a:off x="3884419" y="3768505"/>
            <a:ext cx="436800" cy="970800"/>
          </a:xfrm>
          <a:prstGeom prst="rect">
            <a:avLst/>
          </a:prstGeom>
          <a:solidFill>
            <a:srgbClr val="C9C9C9"/>
          </a:solidFill>
          <a:ln>
            <a:noFill/>
          </a:ln>
          <a:effectLst>
            <a:outerShdw blurRad="57150" rotWithShape="0" algn="ctr" dir="5400000" dist="19050">
              <a:srgbClr val="000000">
                <a:alpha val="6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92"/>
          <p:cNvSpPr/>
          <p:nvPr/>
        </p:nvSpPr>
        <p:spPr>
          <a:xfrm>
            <a:off x="5658995" y="3565012"/>
            <a:ext cx="436800" cy="1468200"/>
          </a:xfrm>
          <a:prstGeom prst="rect">
            <a:avLst/>
          </a:prstGeom>
          <a:solidFill>
            <a:srgbClr val="C9C9C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92"/>
          <p:cNvSpPr/>
          <p:nvPr/>
        </p:nvSpPr>
        <p:spPr>
          <a:xfrm>
            <a:off x="6574442" y="3958751"/>
            <a:ext cx="436800" cy="606000"/>
          </a:xfrm>
          <a:prstGeom prst="rect">
            <a:avLst/>
          </a:prstGeom>
          <a:solidFill>
            <a:srgbClr val="C9C9C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92"/>
          <p:cNvSpPr/>
          <p:nvPr/>
        </p:nvSpPr>
        <p:spPr>
          <a:xfrm>
            <a:off x="3925869" y="3914295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92"/>
          <p:cNvSpPr/>
          <p:nvPr/>
        </p:nvSpPr>
        <p:spPr>
          <a:xfrm>
            <a:off x="3921812" y="4307754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92"/>
          <p:cNvSpPr/>
          <p:nvPr/>
        </p:nvSpPr>
        <p:spPr>
          <a:xfrm>
            <a:off x="6618909" y="4101266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92"/>
          <p:cNvSpPr/>
          <p:nvPr/>
        </p:nvSpPr>
        <p:spPr>
          <a:xfrm>
            <a:off x="5715612" y="3624852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92"/>
          <p:cNvSpPr/>
          <p:nvPr/>
        </p:nvSpPr>
        <p:spPr>
          <a:xfrm>
            <a:off x="5703462" y="4637094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92"/>
          <p:cNvSpPr/>
          <p:nvPr/>
        </p:nvSpPr>
        <p:spPr>
          <a:xfrm>
            <a:off x="5715611" y="3959142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92"/>
          <p:cNvSpPr/>
          <p:nvPr/>
        </p:nvSpPr>
        <p:spPr>
          <a:xfrm>
            <a:off x="5703462" y="4303449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92"/>
          <p:cNvSpPr/>
          <p:nvPr/>
        </p:nvSpPr>
        <p:spPr>
          <a:xfrm>
            <a:off x="4778904" y="3570206"/>
            <a:ext cx="436800" cy="1468200"/>
          </a:xfrm>
          <a:prstGeom prst="rect">
            <a:avLst/>
          </a:prstGeom>
          <a:solidFill>
            <a:srgbClr val="C9C9C9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92"/>
          <p:cNvSpPr/>
          <p:nvPr/>
        </p:nvSpPr>
        <p:spPr>
          <a:xfrm>
            <a:off x="4855891" y="3630046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92"/>
          <p:cNvSpPr/>
          <p:nvPr/>
        </p:nvSpPr>
        <p:spPr>
          <a:xfrm>
            <a:off x="4823370" y="4622525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92"/>
          <p:cNvSpPr/>
          <p:nvPr/>
        </p:nvSpPr>
        <p:spPr>
          <a:xfrm>
            <a:off x="4835520" y="3964337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92"/>
          <p:cNvSpPr/>
          <p:nvPr/>
        </p:nvSpPr>
        <p:spPr>
          <a:xfrm>
            <a:off x="4823370" y="4308644"/>
            <a:ext cx="320100" cy="284100"/>
          </a:xfrm>
          <a:prstGeom prst="flowChartConnector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2" name="Google Shape;1302;p92"/>
          <p:cNvCxnSpPr/>
          <p:nvPr/>
        </p:nvCxnSpPr>
        <p:spPr>
          <a:xfrm flipH="1" rot="10800000">
            <a:off x="4266289" y="3771184"/>
            <a:ext cx="609900" cy="28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03" name="Google Shape;1303;p92"/>
          <p:cNvCxnSpPr>
            <a:stCxn id="1290" idx="6"/>
            <a:endCxn id="1300" idx="2"/>
          </p:cNvCxnSpPr>
          <p:nvPr/>
        </p:nvCxnSpPr>
        <p:spPr>
          <a:xfrm>
            <a:off x="4245969" y="4056345"/>
            <a:ext cx="589500" cy="5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04" name="Google Shape;1304;p92"/>
          <p:cNvCxnSpPr>
            <a:endCxn id="1301" idx="2"/>
          </p:cNvCxnSpPr>
          <p:nvPr/>
        </p:nvCxnSpPr>
        <p:spPr>
          <a:xfrm>
            <a:off x="4245570" y="4055294"/>
            <a:ext cx="577800" cy="39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05" name="Google Shape;1305;p92"/>
          <p:cNvCxnSpPr>
            <a:stCxn id="1290" idx="6"/>
            <a:endCxn id="1299" idx="1"/>
          </p:cNvCxnSpPr>
          <p:nvPr/>
        </p:nvCxnSpPr>
        <p:spPr>
          <a:xfrm>
            <a:off x="4245969" y="4056345"/>
            <a:ext cx="624300" cy="60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06" name="Google Shape;1306;p92"/>
          <p:cNvCxnSpPr>
            <a:stCxn id="1291" idx="6"/>
            <a:endCxn id="1299" idx="1"/>
          </p:cNvCxnSpPr>
          <p:nvPr/>
        </p:nvCxnSpPr>
        <p:spPr>
          <a:xfrm>
            <a:off x="4241912" y="4449804"/>
            <a:ext cx="628200" cy="21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07" name="Google Shape;1307;p92"/>
          <p:cNvCxnSpPr>
            <a:stCxn id="1291" idx="6"/>
            <a:endCxn id="1301" idx="2"/>
          </p:cNvCxnSpPr>
          <p:nvPr/>
        </p:nvCxnSpPr>
        <p:spPr>
          <a:xfrm>
            <a:off x="4241912" y="4449804"/>
            <a:ext cx="581400" cy="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08" name="Google Shape;1308;p92"/>
          <p:cNvCxnSpPr>
            <a:stCxn id="1291" idx="6"/>
            <a:endCxn id="1300" idx="2"/>
          </p:cNvCxnSpPr>
          <p:nvPr/>
        </p:nvCxnSpPr>
        <p:spPr>
          <a:xfrm flipH="1" rot="10800000">
            <a:off x="4241912" y="4106304"/>
            <a:ext cx="593700" cy="3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09" name="Google Shape;1309;p92"/>
          <p:cNvCxnSpPr>
            <a:stCxn id="1291" idx="6"/>
            <a:endCxn id="1298" idx="2"/>
          </p:cNvCxnSpPr>
          <p:nvPr/>
        </p:nvCxnSpPr>
        <p:spPr>
          <a:xfrm flipH="1" rot="10800000">
            <a:off x="4241912" y="3772104"/>
            <a:ext cx="614100" cy="67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0" name="Google Shape;1310;p92"/>
          <p:cNvCxnSpPr>
            <a:stCxn id="1298" idx="6"/>
            <a:endCxn id="1293" idx="2"/>
          </p:cNvCxnSpPr>
          <p:nvPr/>
        </p:nvCxnSpPr>
        <p:spPr>
          <a:xfrm flipH="1" rot="10800000">
            <a:off x="5175991" y="3766996"/>
            <a:ext cx="5397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1" name="Google Shape;1311;p92"/>
          <p:cNvCxnSpPr>
            <a:stCxn id="1298" idx="6"/>
            <a:endCxn id="1295" idx="2"/>
          </p:cNvCxnSpPr>
          <p:nvPr/>
        </p:nvCxnSpPr>
        <p:spPr>
          <a:xfrm>
            <a:off x="5175991" y="3772096"/>
            <a:ext cx="539700" cy="32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2" name="Google Shape;1312;p92"/>
          <p:cNvCxnSpPr>
            <a:stCxn id="1298" idx="6"/>
            <a:endCxn id="1296" idx="2"/>
          </p:cNvCxnSpPr>
          <p:nvPr/>
        </p:nvCxnSpPr>
        <p:spPr>
          <a:xfrm>
            <a:off x="5175991" y="3772096"/>
            <a:ext cx="527400" cy="67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3" name="Google Shape;1313;p92"/>
          <p:cNvCxnSpPr>
            <a:stCxn id="1298" idx="6"/>
            <a:endCxn id="1294" idx="2"/>
          </p:cNvCxnSpPr>
          <p:nvPr/>
        </p:nvCxnSpPr>
        <p:spPr>
          <a:xfrm>
            <a:off x="5175991" y="3772096"/>
            <a:ext cx="527400" cy="10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4" name="Google Shape;1314;p92"/>
          <p:cNvCxnSpPr>
            <a:stCxn id="1300" idx="6"/>
          </p:cNvCxnSpPr>
          <p:nvPr/>
        </p:nvCxnSpPr>
        <p:spPr>
          <a:xfrm flipH="1" rot="10800000">
            <a:off x="5155620" y="3761987"/>
            <a:ext cx="548100" cy="34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5" name="Google Shape;1315;p92"/>
          <p:cNvCxnSpPr>
            <a:stCxn id="1300" idx="6"/>
            <a:endCxn id="1295" idx="2"/>
          </p:cNvCxnSpPr>
          <p:nvPr/>
        </p:nvCxnSpPr>
        <p:spPr>
          <a:xfrm flipH="1" rot="10800000">
            <a:off x="5155620" y="4101287"/>
            <a:ext cx="5601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6" name="Google Shape;1316;p92"/>
          <p:cNvCxnSpPr>
            <a:stCxn id="1300" idx="6"/>
            <a:endCxn id="1296" idx="2"/>
          </p:cNvCxnSpPr>
          <p:nvPr/>
        </p:nvCxnSpPr>
        <p:spPr>
          <a:xfrm>
            <a:off x="5155620" y="4106387"/>
            <a:ext cx="547800" cy="33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7" name="Google Shape;1317;p92"/>
          <p:cNvCxnSpPr>
            <a:stCxn id="1300" idx="6"/>
            <a:endCxn id="1294" idx="2"/>
          </p:cNvCxnSpPr>
          <p:nvPr/>
        </p:nvCxnSpPr>
        <p:spPr>
          <a:xfrm>
            <a:off x="5155620" y="4106387"/>
            <a:ext cx="547800" cy="672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8" name="Google Shape;1318;p92"/>
          <p:cNvCxnSpPr>
            <a:stCxn id="1301" idx="6"/>
            <a:endCxn id="1294" idx="2"/>
          </p:cNvCxnSpPr>
          <p:nvPr/>
        </p:nvCxnSpPr>
        <p:spPr>
          <a:xfrm>
            <a:off x="5143470" y="4450694"/>
            <a:ext cx="560100" cy="32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19" name="Google Shape;1319;p92"/>
          <p:cNvCxnSpPr>
            <a:stCxn id="1301" idx="6"/>
            <a:endCxn id="1296" idx="2"/>
          </p:cNvCxnSpPr>
          <p:nvPr/>
        </p:nvCxnSpPr>
        <p:spPr>
          <a:xfrm flipH="1" rot="10800000">
            <a:off x="5143470" y="4445594"/>
            <a:ext cx="5601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0" name="Google Shape;1320;p92"/>
          <p:cNvCxnSpPr>
            <a:stCxn id="1301" idx="6"/>
            <a:endCxn id="1295" idx="2"/>
          </p:cNvCxnSpPr>
          <p:nvPr/>
        </p:nvCxnSpPr>
        <p:spPr>
          <a:xfrm flipH="1" rot="10800000">
            <a:off x="5143470" y="4101194"/>
            <a:ext cx="572100" cy="34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1" name="Google Shape;1321;p92"/>
          <p:cNvCxnSpPr>
            <a:stCxn id="1301" idx="6"/>
            <a:endCxn id="1293" idx="2"/>
          </p:cNvCxnSpPr>
          <p:nvPr/>
        </p:nvCxnSpPr>
        <p:spPr>
          <a:xfrm flipH="1" rot="10800000">
            <a:off x="5143470" y="3766994"/>
            <a:ext cx="572100" cy="68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2" name="Google Shape;1322;p92"/>
          <p:cNvCxnSpPr>
            <a:stCxn id="1299" idx="6"/>
            <a:endCxn id="1293" idx="2"/>
          </p:cNvCxnSpPr>
          <p:nvPr/>
        </p:nvCxnSpPr>
        <p:spPr>
          <a:xfrm flipH="1" rot="10800000">
            <a:off x="5143470" y="3766775"/>
            <a:ext cx="572100" cy="99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3" name="Google Shape;1323;p92"/>
          <p:cNvCxnSpPr>
            <a:stCxn id="1299" idx="6"/>
            <a:endCxn id="1295" idx="2"/>
          </p:cNvCxnSpPr>
          <p:nvPr/>
        </p:nvCxnSpPr>
        <p:spPr>
          <a:xfrm flipH="1" rot="10800000">
            <a:off x="5143470" y="4101275"/>
            <a:ext cx="572100" cy="66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4" name="Google Shape;1324;p92"/>
          <p:cNvCxnSpPr>
            <a:stCxn id="1299" idx="6"/>
            <a:endCxn id="1296" idx="2"/>
          </p:cNvCxnSpPr>
          <p:nvPr/>
        </p:nvCxnSpPr>
        <p:spPr>
          <a:xfrm flipH="1" rot="10800000">
            <a:off x="5143470" y="4445375"/>
            <a:ext cx="560100" cy="31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5" name="Google Shape;1325;p92"/>
          <p:cNvCxnSpPr>
            <a:stCxn id="1299" idx="6"/>
            <a:endCxn id="1294" idx="2"/>
          </p:cNvCxnSpPr>
          <p:nvPr/>
        </p:nvCxnSpPr>
        <p:spPr>
          <a:xfrm>
            <a:off x="5143470" y="4764575"/>
            <a:ext cx="560100" cy="1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6" name="Google Shape;1326;p92"/>
          <p:cNvCxnSpPr>
            <a:stCxn id="1293" idx="6"/>
            <a:endCxn id="1292" idx="2"/>
          </p:cNvCxnSpPr>
          <p:nvPr/>
        </p:nvCxnSpPr>
        <p:spPr>
          <a:xfrm>
            <a:off x="6035712" y="3766902"/>
            <a:ext cx="583200" cy="4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7" name="Google Shape;1327;p92"/>
          <p:cNvCxnSpPr>
            <a:stCxn id="1295" idx="6"/>
            <a:endCxn id="1292" idx="2"/>
          </p:cNvCxnSpPr>
          <p:nvPr/>
        </p:nvCxnSpPr>
        <p:spPr>
          <a:xfrm>
            <a:off x="6035711" y="4101192"/>
            <a:ext cx="583200" cy="14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8" name="Google Shape;1328;p92"/>
          <p:cNvCxnSpPr>
            <a:stCxn id="1296" idx="6"/>
            <a:endCxn id="1292" idx="2"/>
          </p:cNvCxnSpPr>
          <p:nvPr/>
        </p:nvCxnSpPr>
        <p:spPr>
          <a:xfrm flipH="1" rot="10800000">
            <a:off x="6023562" y="4243299"/>
            <a:ext cx="595200" cy="20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cxnSp>
        <p:nvCxnSpPr>
          <p:cNvPr id="1329" name="Google Shape;1329;p92"/>
          <p:cNvCxnSpPr>
            <a:stCxn id="1294" idx="6"/>
            <a:endCxn id="1292" idx="2"/>
          </p:cNvCxnSpPr>
          <p:nvPr/>
        </p:nvCxnSpPr>
        <p:spPr>
          <a:xfrm flipH="1" rot="10800000">
            <a:off x="6023562" y="4243344"/>
            <a:ext cx="595200" cy="53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lg" w="lg" type="stealth"/>
          </a:ln>
        </p:spPr>
      </p:cxnSp>
      <p:sp>
        <p:nvSpPr>
          <p:cNvPr id="1330" name="Google Shape;1330;p92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RL Evaluation</a:t>
            </a:r>
            <a:endParaRPr/>
          </a:p>
        </p:txBody>
      </p:sp>
      <p:sp>
        <p:nvSpPr>
          <p:cNvPr id="1331" name="Google Shape;1331;p92"/>
          <p:cNvSpPr txBox="1"/>
          <p:nvPr>
            <p:ph type="title"/>
          </p:nvPr>
        </p:nvSpPr>
        <p:spPr>
          <a:xfrm>
            <a:off x="698300" y="9829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400"/>
              <a:t>for agent in agents: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Motivation</a:t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025" y="691275"/>
            <a:ext cx="6083424" cy="342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/>
          <p:nvPr/>
        </p:nvSpPr>
        <p:spPr>
          <a:xfrm>
            <a:off x="1237979" y="4274210"/>
            <a:ext cx="841800" cy="42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 txBox="1"/>
          <p:nvPr/>
        </p:nvSpPr>
        <p:spPr>
          <a:xfrm>
            <a:off x="2795500" y="4312150"/>
            <a:ext cx="4819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Lato"/>
                <a:ea typeface="Lato"/>
                <a:cs typeface="Lato"/>
                <a:sym typeface="Lato"/>
              </a:rPr>
              <a:t>What is the right reward signal?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93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Ground-truth Reward </a:t>
            </a:r>
            <a:endParaRPr/>
          </a:p>
        </p:txBody>
      </p:sp>
      <p:sp>
        <p:nvSpPr>
          <p:cNvPr id="1337" name="Google Shape;1337;p93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8" name="Google Shape;1338;p93"/>
          <p:cNvPicPr preferRelativeResize="0"/>
          <p:nvPr/>
        </p:nvPicPr>
        <p:blipFill rotWithShape="1">
          <a:blip r:embed="rId3">
            <a:alphaModFix/>
          </a:blip>
          <a:srcRect b="46678" l="14748" r="65513" t="45196"/>
          <a:stretch/>
        </p:blipFill>
        <p:spPr>
          <a:xfrm>
            <a:off x="517513" y="1626200"/>
            <a:ext cx="7966123" cy="177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93"/>
          <p:cNvSpPr/>
          <p:nvPr/>
        </p:nvSpPr>
        <p:spPr>
          <a:xfrm rot="5400000">
            <a:off x="3507750" y="1701150"/>
            <a:ext cx="506400" cy="3395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93"/>
          <p:cNvSpPr/>
          <p:nvPr/>
        </p:nvSpPr>
        <p:spPr>
          <a:xfrm rot="5400000">
            <a:off x="6783450" y="1952850"/>
            <a:ext cx="573900" cy="2824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93"/>
          <p:cNvSpPr txBox="1"/>
          <p:nvPr/>
        </p:nvSpPr>
        <p:spPr>
          <a:xfrm>
            <a:off x="2988000" y="3942000"/>
            <a:ext cx="2241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Forward Locomotion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2" name="Google Shape;1342;p93"/>
          <p:cNvSpPr txBox="1"/>
          <p:nvPr/>
        </p:nvSpPr>
        <p:spPr>
          <a:xfrm>
            <a:off x="5786400" y="3942000"/>
            <a:ext cx="22410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Energy Consumption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94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Power Consumption</a:t>
            </a:r>
            <a:endParaRPr/>
          </a:p>
        </p:txBody>
      </p:sp>
      <p:sp>
        <p:nvSpPr>
          <p:cNvPr id="1348" name="Google Shape;1348;p94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9" name="Google Shape;13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963"/>
            <a:ext cx="8839201" cy="364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95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Distance Traveled</a:t>
            </a:r>
            <a:endParaRPr/>
          </a:p>
        </p:txBody>
      </p:sp>
      <p:sp>
        <p:nvSpPr>
          <p:cNvPr id="1355" name="Google Shape;1355;p95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6" name="Google Shape;135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869963"/>
            <a:ext cx="8285794" cy="4067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96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Research Questions</a:t>
            </a:r>
            <a:endParaRPr/>
          </a:p>
        </p:txBody>
      </p:sp>
      <p:sp>
        <p:nvSpPr>
          <p:cNvPr id="1362" name="Google Shape;1362;p96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Is it possible to teach a snake-like agent how to move forward efficiently using ranked, suboptimal trajectories?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de-DE" sz="2400"/>
              <a:t>all presented approaches move forward with moderate power consumption    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How does the kind of used ranking mechanism impact the performance?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de-DE" sz="2400"/>
              <a:t>NaiveTriplet and Pair cover more distance than Triplet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96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usrufezeichen" id="1364" name="Google Shape;136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49" y="174149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srufezeichen" id="1365" name="Google Shape;136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49" y="330874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97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Ranking Quality</a:t>
            </a:r>
            <a:endParaRPr/>
          </a:p>
        </p:txBody>
      </p:sp>
      <p:sp>
        <p:nvSpPr>
          <p:cNvPr id="1371" name="Google Shape;1371;p97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2" name="Google Shape;1372;p97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measured by Normalized Discounted Cumulative Gain (NDCG)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compute DCG score of optimal ranking and predicted ranking and divide the predicted by the optimal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600" y="2872549"/>
            <a:ext cx="2276656" cy="51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98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Ranking Quality</a:t>
            </a:r>
            <a:endParaRPr/>
          </a:p>
        </p:txBody>
      </p:sp>
      <p:sp>
        <p:nvSpPr>
          <p:cNvPr id="1379" name="Google Shape;1379;p98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0" name="Google Shape;138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700" y="771575"/>
            <a:ext cx="5139085" cy="38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99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Ranking Quality</a:t>
            </a:r>
            <a:endParaRPr/>
          </a:p>
        </p:txBody>
      </p:sp>
      <p:sp>
        <p:nvSpPr>
          <p:cNvPr id="1386" name="Google Shape;1386;p99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7" name="Google Shape;138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0" y="2707461"/>
            <a:ext cx="9144000" cy="191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50" y="1040127"/>
            <a:ext cx="8839199" cy="1667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0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Correlation between Ground-truth Reward and Predictions</a:t>
            </a:r>
            <a:endParaRPr/>
          </a:p>
        </p:txBody>
      </p:sp>
      <p:sp>
        <p:nvSpPr>
          <p:cNvPr id="1394" name="Google Shape;1394;p100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5" name="Google Shape;1395;p100"/>
          <p:cNvSpPr txBox="1"/>
          <p:nvPr>
            <p:ph idx="2" type="body"/>
          </p:nvPr>
        </p:nvSpPr>
        <p:spPr>
          <a:xfrm>
            <a:off x="539750" y="1186250"/>
            <a:ext cx="80676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using Pearsons Correlation Coefficient and Spearmans Rank </a:t>
            </a:r>
            <a:r>
              <a:rPr lang="de-DE"/>
              <a:t>Correlation Coefficient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Intuition: if reward increases over time then predictions should also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00"/>
          <p:cNvSpPr/>
          <p:nvPr/>
        </p:nvSpPr>
        <p:spPr>
          <a:xfrm>
            <a:off x="1341000" y="2835000"/>
            <a:ext cx="918000" cy="41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00"/>
          <p:cNvSpPr txBox="1"/>
          <p:nvPr/>
        </p:nvSpPr>
        <p:spPr>
          <a:xfrm>
            <a:off x="2644325" y="2765450"/>
            <a:ext cx="3712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compare monotonicity</a:t>
            </a:r>
            <a:endParaRPr sz="24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01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Correlation between Ground-truth Reward and Predictions</a:t>
            </a:r>
            <a:endParaRPr/>
          </a:p>
        </p:txBody>
      </p:sp>
      <p:sp>
        <p:nvSpPr>
          <p:cNvPr id="1403" name="Google Shape;1403;p101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4" name="Google Shape;140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0" y="1076363"/>
            <a:ext cx="8785906" cy="379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Correlation</a:t>
            </a:r>
            <a:endParaRPr/>
          </a:p>
        </p:txBody>
      </p:sp>
      <p:sp>
        <p:nvSpPr>
          <p:cNvPr id="1410" name="Google Shape;1410;p102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1" name="Google Shape;141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939" y="-339725"/>
            <a:ext cx="4191737" cy="54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Research Questions</a:t>
            </a:r>
            <a:endParaRPr/>
          </a:p>
        </p:txBody>
      </p:sp>
      <p:sp>
        <p:nvSpPr>
          <p:cNvPr id="305" name="Google Shape;305;p40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Is it possible to teach a snake-like agent how to move forward efficiently using ranked, suboptimal trajectories?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How does the kind of used ranking mechanism impact the performance?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0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03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Research Questions</a:t>
            </a:r>
            <a:endParaRPr/>
          </a:p>
        </p:txBody>
      </p:sp>
      <p:sp>
        <p:nvSpPr>
          <p:cNvPr id="1417" name="Google Shape;1417;p103"/>
          <p:cNvSpPr txBox="1"/>
          <p:nvPr>
            <p:ph idx="2" type="body"/>
          </p:nvPr>
        </p:nvSpPr>
        <p:spPr>
          <a:xfrm>
            <a:off x="539750" y="1186250"/>
            <a:ext cx="8067600" cy="3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Is it possible to teach a snake-like agent how to move forward efficiently using ranked, suboptimal trajectories?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de-DE" sz="2400"/>
              <a:t>all presented approaches move forward with moderate power consumption    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How does the kind of used ranking mechanism impact the performance?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de-DE" sz="2400"/>
              <a:t>NaiveTriplet and Pair cover more distance than Triplet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de-DE" sz="2400"/>
              <a:t>The Triplet approach performs best on the ranking task and does even fine on unseen data</a:t>
            </a:r>
            <a:endParaRPr sz="2400"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de-DE" sz="2400"/>
              <a:t>The Triplet approach achieves the highest correlation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03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usrufezeichen" id="1419" name="Google Shape;141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49" y="174149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srufezeichen" id="1420" name="Google Shape;142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49" y="330874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04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Steps</a:t>
            </a:r>
            <a:endParaRPr/>
          </a:p>
        </p:txBody>
      </p:sp>
      <p:sp>
        <p:nvSpPr>
          <p:cNvPr id="1426" name="Google Shape;1426;p104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Motivation and Research Questions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Reinforcement Learning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Inverse Reinforcement Learning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Simulation &amp; System Overview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Approach &amp; 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Critic 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Outlook &amp;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04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05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Critic</a:t>
            </a:r>
            <a:endParaRPr/>
          </a:p>
        </p:txBody>
      </p:sp>
      <p:sp>
        <p:nvSpPr>
          <p:cNvPr id="1433" name="Google Shape;1433;p105"/>
          <p:cNvSpPr txBox="1"/>
          <p:nvPr>
            <p:ph idx="2" type="body"/>
          </p:nvPr>
        </p:nvSpPr>
        <p:spPr>
          <a:xfrm>
            <a:off x="539750" y="1119475"/>
            <a:ext cx="80676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only tested on snake environment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many fixed hyperparameters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did not try out different ground-truth reward function</a:t>
            </a:r>
            <a:endParaRPr/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de-DE" sz="2400">
                <a:solidFill>
                  <a:schemeClr val="dk2"/>
                </a:solidFill>
              </a:rPr>
              <a:t>used one multiplies both features</a:t>
            </a:r>
            <a:endParaRPr sz="2400">
              <a:solidFill>
                <a:schemeClr val="dk2"/>
              </a:solidFill>
            </a:endParaRPr>
          </a:p>
          <a:p>
            <a:pPr indent="-3810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</a:pPr>
            <a:r>
              <a:rPr lang="de-DE" sz="2400">
                <a:solidFill>
                  <a:schemeClr val="dk2"/>
                </a:solidFill>
              </a:rPr>
              <a:t>contrary goals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only two loss approaches (not original ranking losses)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comparison to other IRL/ IL approaches missing (GAIL, BCO)</a:t>
            </a:r>
            <a:endParaRPr/>
          </a:p>
        </p:txBody>
      </p:sp>
      <p:sp>
        <p:nvSpPr>
          <p:cNvPr id="1434" name="Google Shape;1434;p105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06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Steps</a:t>
            </a:r>
            <a:endParaRPr/>
          </a:p>
        </p:txBody>
      </p:sp>
      <p:sp>
        <p:nvSpPr>
          <p:cNvPr id="1440" name="Google Shape;1440;p106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Motivation and Research Questions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Reinforcement Learning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Inverse Reinforcement Learning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Simulation &amp; System Overview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Approach &amp; 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Critic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Outlook &amp; Discussion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06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07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Outlook</a:t>
            </a:r>
            <a:endParaRPr sz="288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t/>
            </a:r>
            <a:endParaRPr sz="2880"/>
          </a:p>
        </p:txBody>
      </p:sp>
      <p:sp>
        <p:nvSpPr>
          <p:cNvPr id="1447" name="Google Shape;1447;p107"/>
          <p:cNvSpPr txBox="1"/>
          <p:nvPr>
            <p:ph idx="2" type="body"/>
          </p:nvPr>
        </p:nvSpPr>
        <p:spPr>
          <a:xfrm>
            <a:off x="539750" y="1119475"/>
            <a:ext cx="80676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Char char="●"/>
            </a:pPr>
            <a:r>
              <a:rPr lang="de-DE"/>
              <a:t>Interesting research areas (LTR,DL,RL)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Apply advanced (differentiable) ranking losses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try out other (standard) environment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try out different hyperparameter configurations</a:t>
            </a:r>
            <a:endParaRPr/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de-DE" sz="2400">
                <a:solidFill>
                  <a:schemeClr val="dk2"/>
                </a:solidFill>
              </a:rPr>
              <a:t>especially network architecture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	</a:t>
            </a:r>
            <a:endParaRPr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07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08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t/>
            </a:r>
            <a:endParaRPr/>
          </a:p>
        </p:txBody>
      </p:sp>
      <p:sp>
        <p:nvSpPr>
          <p:cNvPr id="1454" name="Google Shape;1454;p108"/>
          <p:cNvSpPr txBox="1"/>
          <p:nvPr>
            <p:ph idx="2" type="body"/>
          </p:nvPr>
        </p:nvSpPr>
        <p:spPr>
          <a:xfrm>
            <a:off x="539750" y="1119475"/>
            <a:ext cx="80676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800"/>
              <a:t>Questions?</a:t>
            </a:r>
            <a:endParaRPr sz="4800"/>
          </a:p>
        </p:txBody>
      </p:sp>
      <p:sp>
        <p:nvSpPr>
          <p:cNvPr id="1455" name="Google Shape;1455;p108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09"/>
          <p:cNvSpPr txBox="1"/>
          <p:nvPr>
            <p:ph idx="1" type="body"/>
          </p:nvPr>
        </p:nvSpPr>
        <p:spPr>
          <a:xfrm>
            <a:off x="538410" y="1020417"/>
            <a:ext cx="3241502" cy="37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</a:pPr>
            <a:r>
              <a:rPr lang="de-DE"/>
              <a:t>Andreas Binder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</a:pPr>
            <a:r>
              <a:rPr lang="de-DE"/>
              <a:t>Information System Student @ TUM,  B.Sc.</a:t>
            </a:r>
            <a:endParaRPr b="0" i="0" sz="2200" u="none" cap="none" strike="noStrike">
              <a:solidFill>
                <a:srgbClr val="0C0C0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</a:pPr>
            <a:r>
              <a:t/>
            </a:r>
            <a:endParaRPr b="0" i="0" sz="2200" u="none" cap="none" strike="noStrike">
              <a:solidFill>
                <a:srgbClr val="0C0C0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</a:pPr>
            <a:r>
              <a:rPr b="0" i="0" lang="de-DE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rPr>
              <a:t>inovex GmbH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</a:pPr>
            <a:r>
              <a:rPr lang="de-DE"/>
              <a:t>Lindberghstraße 3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</a:pPr>
            <a:r>
              <a:rPr lang="de-DE"/>
              <a:t>80939 Munich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</a:pPr>
            <a:r>
              <a:t/>
            </a:r>
            <a:endParaRPr b="0" i="0" sz="2200" u="none" cap="none" strike="noStrike">
              <a:solidFill>
                <a:srgbClr val="0C0C0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</a:pPr>
            <a:r>
              <a:rPr lang="de-DE"/>
              <a:t>abinder</a:t>
            </a:r>
            <a:r>
              <a:rPr b="0" i="0" lang="de-DE" sz="2200" u="none" cap="none" strike="noStrike">
                <a:solidFill>
                  <a:srgbClr val="0C0C0C"/>
                </a:solidFill>
                <a:latin typeface="Lato"/>
                <a:ea typeface="Lato"/>
                <a:cs typeface="Lato"/>
                <a:sym typeface="Lato"/>
              </a:rPr>
              <a:t>@inovex.de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C0C0C"/>
              </a:buClr>
              <a:buSzPts val="2200"/>
              <a:buFont typeface="Lato"/>
              <a:buNone/>
            </a:pPr>
            <a:r>
              <a:rPr lang="de-DE"/>
              <a:t>01728746158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10"/>
          <p:cNvSpPr txBox="1"/>
          <p:nvPr>
            <p:ph type="title"/>
          </p:nvPr>
        </p:nvSpPr>
        <p:spPr>
          <a:xfrm>
            <a:off x="539750" y="195263"/>
            <a:ext cx="8067674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Backup Slides</a:t>
            </a:r>
            <a:endParaRPr sz="2880"/>
          </a:p>
        </p:txBody>
      </p:sp>
      <p:sp>
        <p:nvSpPr>
          <p:cNvPr id="1466" name="Google Shape;1466;p110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11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Related Work </a:t>
            </a:r>
            <a:endParaRPr sz="288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TODO vorziehen</a:t>
            </a:r>
            <a:endParaRPr sz="2880"/>
          </a:p>
        </p:txBody>
      </p:sp>
      <p:sp>
        <p:nvSpPr>
          <p:cNvPr id="1472" name="Google Shape;1472;p111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3" name="Google Shape;1473;p111"/>
          <p:cNvPicPr preferRelativeResize="0"/>
          <p:nvPr/>
        </p:nvPicPr>
        <p:blipFill rotWithShape="1">
          <a:blip r:embed="rId3">
            <a:alphaModFix/>
          </a:blip>
          <a:srcRect b="51259" l="40070" r="31272" t="17053"/>
          <a:stretch/>
        </p:blipFill>
        <p:spPr>
          <a:xfrm>
            <a:off x="4643450" y="1321187"/>
            <a:ext cx="3693302" cy="221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111"/>
          <p:cNvPicPr preferRelativeResize="0"/>
          <p:nvPr/>
        </p:nvPicPr>
        <p:blipFill rotWithShape="1">
          <a:blip r:embed="rId4">
            <a:alphaModFix/>
          </a:blip>
          <a:srcRect b="26600" l="34880" r="33285" t="20975"/>
          <a:stretch/>
        </p:blipFill>
        <p:spPr>
          <a:xfrm>
            <a:off x="910100" y="1175025"/>
            <a:ext cx="2910826" cy="23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11"/>
          <p:cNvSpPr txBox="1"/>
          <p:nvPr/>
        </p:nvSpPr>
        <p:spPr>
          <a:xfrm>
            <a:off x="5260700" y="3752775"/>
            <a:ext cx="2731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https://arxiv.org/abs/1904.06387</a:t>
            </a:r>
            <a:endParaRPr sz="12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12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t/>
            </a:r>
            <a:endParaRPr sz="2880"/>
          </a:p>
        </p:txBody>
      </p:sp>
      <p:sp>
        <p:nvSpPr>
          <p:cNvPr id="1481" name="Google Shape;1481;p112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12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3" name="Google Shape;1483;p112"/>
          <p:cNvSpPr/>
          <p:nvPr/>
        </p:nvSpPr>
        <p:spPr>
          <a:xfrm>
            <a:off x="254850" y="195275"/>
            <a:ext cx="8557500" cy="44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12"/>
          <p:cNvSpPr txBox="1"/>
          <p:nvPr/>
        </p:nvSpPr>
        <p:spPr>
          <a:xfrm>
            <a:off x="254850" y="195275"/>
            <a:ext cx="1893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PrefNet 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5" name="Google Shape;1485;p112"/>
          <p:cNvSpPr/>
          <p:nvPr/>
        </p:nvSpPr>
        <p:spPr>
          <a:xfrm>
            <a:off x="614300" y="589550"/>
            <a:ext cx="6062700" cy="388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12"/>
          <p:cNvSpPr/>
          <p:nvPr/>
        </p:nvSpPr>
        <p:spPr>
          <a:xfrm>
            <a:off x="7642525" y="2098375"/>
            <a:ext cx="1067100" cy="102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MuJoCo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Physics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Engine</a:t>
            </a:r>
            <a:endParaRPr/>
          </a:p>
        </p:txBody>
      </p:sp>
      <p:sp>
        <p:nvSpPr>
          <p:cNvPr id="1487" name="Google Shape;1487;p112"/>
          <p:cNvSpPr/>
          <p:nvPr/>
        </p:nvSpPr>
        <p:spPr>
          <a:xfrm>
            <a:off x="6040250" y="2297875"/>
            <a:ext cx="10671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mujoco-py</a:t>
            </a:r>
            <a:endParaRPr/>
          </a:p>
        </p:txBody>
      </p:sp>
      <p:cxnSp>
        <p:nvCxnSpPr>
          <p:cNvPr id="1488" name="Google Shape;1488;p112"/>
          <p:cNvCxnSpPr>
            <a:stCxn id="1487" idx="3"/>
            <a:endCxn id="1486" idx="1"/>
          </p:cNvCxnSpPr>
          <p:nvPr/>
        </p:nvCxnSpPr>
        <p:spPr>
          <a:xfrm>
            <a:off x="7107350" y="2608975"/>
            <a:ext cx="5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9" name="Google Shape;1489;p112"/>
          <p:cNvSpPr/>
          <p:nvPr/>
        </p:nvSpPr>
        <p:spPr>
          <a:xfrm>
            <a:off x="3392850" y="1082950"/>
            <a:ext cx="2358300" cy="16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0" name="Google Shape;1490;p112"/>
          <p:cNvCxnSpPr>
            <a:stCxn id="1487" idx="1"/>
          </p:cNvCxnSpPr>
          <p:nvPr/>
        </p:nvCxnSpPr>
        <p:spPr>
          <a:xfrm flipH="1">
            <a:off x="5757950" y="2608975"/>
            <a:ext cx="2823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1" name="Google Shape;1491;p112"/>
          <p:cNvSpPr/>
          <p:nvPr/>
        </p:nvSpPr>
        <p:spPr>
          <a:xfrm>
            <a:off x="874275" y="1083077"/>
            <a:ext cx="1594200" cy="16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12"/>
          <p:cNvSpPr/>
          <p:nvPr/>
        </p:nvSpPr>
        <p:spPr>
          <a:xfrm>
            <a:off x="874275" y="3311875"/>
            <a:ext cx="4986000" cy="102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12"/>
          <p:cNvSpPr/>
          <p:nvPr/>
        </p:nvSpPr>
        <p:spPr>
          <a:xfrm>
            <a:off x="4662925" y="1261125"/>
            <a:ext cx="954000" cy="13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Snake Env</a:t>
            </a:r>
            <a:endParaRPr/>
          </a:p>
        </p:txBody>
      </p:sp>
      <p:sp>
        <p:nvSpPr>
          <p:cNvPr id="1494" name="Google Shape;1494;p112"/>
          <p:cNvSpPr/>
          <p:nvPr/>
        </p:nvSpPr>
        <p:spPr>
          <a:xfrm>
            <a:off x="3496650" y="1983525"/>
            <a:ext cx="8685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Wrapper</a:t>
            </a:r>
            <a:endParaRPr/>
          </a:p>
        </p:txBody>
      </p:sp>
      <p:sp>
        <p:nvSpPr>
          <p:cNvPr id="1495" name="Google Shape;1495;p112"/>
          <p:cNvSpPr/>
          <p:nvPr/>
        </p:nvSpPr>
        <p:spPr>
          <a:xfrm>
            <a:off x="1345350" y="1969213"/>
            <a:ext cx="8034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PPO</a:t>
            </a:r>
            <a:endParaRPr/>
          </a:p>
        </p:txBody>
      </p:sp>
      <p:sp>
        <p:nvSpPr>
          <p:cNvPr id="1496" name="Google Shape;1496;p112"/>
          <p:cNvSpPr/>
          <p:nvPr/>
        </p:nvSpPr>
        <p:spPr>
          <a:xfrm>
            <a:off x="1851925" y="3572975"/>
            <a:ext cx="29217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Reward Function Approximator</a:t>
            </a:r>
            <a:endParaRPr/>
          </a:p>
        </p:txBody>
      </p:sp>
      <p:cxnSp>
        <p:nvCxnSpPr>
          <p:cNvPr id="1497" name="Google Shape;1497;p112"/>
          <p:cNvCxnSpPr/>
          <p:nvPr/>
        </p:nvCxnSpPr>
        <p:spPr>
          <a:xfrm flipH="1" rot="10800000">
            <a:off x="2497788" y="1490400"/>
            <a:ext cx="2148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8" name="Google Shape;1498;p112"/>
          <p:cNvSpPr txBox="1"/>
          <p:nvPr/>
        </p:nvSpPr>
        <p:spPr>
          <a:xfrm>
            <a:off x="2528963" y="1183725"/>
            <a:ext cx="803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Action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99" name="Google Shape;1499;p112"/>
          <p:cNvCxnSpPr/>
          <p:nvPr/>
        </p:nvCxnSpPr>
        <p:spPr>
          <a:xfrm flipH="1">
            <a:off x="2496500" y="1807313"/>
            <a:ext cx="21750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0" name="Google Shape;1500;p112"/>
          <p:cNvSpPr txBox="1"/>
          <p:nvPr/>
        </p:nvSpPr>
        <p:spPr>
          <a:xfrm>
            <a:off x="2589438" y="1494400"/>
            <a:ext cx="803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State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01" name="Google Shape;1501;p112"/>
          <p:cNvCxnSpPr>
            <a:stCxn id="1494" idx="1"/>
          </p:cNvCxnSpPr>
          <p:nvPr/>
        </p:nvCxnSpPr>
        <p:spPr>
          <a:xfrm flipH="1">
            <a:off x="2461950" y="2294625"/>
            <a:ext cx="10347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2" name="Google Shape;1502;p112"/>
          <p:cNvCxnSpPr/>
          <p:nvPr/>
        </p:nvCxnSpPr>
        <p:spPr>
          <a:xfrm>
            <a:off x="2136925" y="2780650"/>
            <a:ext cx="9300" cy="7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3" name="Google Shape;1503;p112"/>
          <p:cNvCxnSpPr>
            <a:endCxn id="1494" idx="2"/>
          </p:cNvCxnSpPr>
          <p:nvPr/>
        </p:nvCxnSpPr>
        <p:spPr>
          <a:xfrm flipH="1" rot="10800000">
            <a:off x="3924300" y="2605725"/>
            <a:ext cx="6600" cy="9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4" name="Google Shape;1504;p112"/>
          <p:cNvSpPr txBox="1"/>
          <p:nvPr/>
        </p:nvSpPr>
        <p:spPr>
          <a:xfrm>
            <a:off x="2589438" y="1979513"/>
            <a:ext cx="803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Reward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5" name="Google Shape;1505;p112"/>
          <p:cNvSpPr txBox="1"/>
          <p:nvPr/>
        </p:nvSpPr>
        <p:spPr>
          <a:xfrm>
            <a:off x="874275" y="1083075"/>
            <a:ext cx="1067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Agent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6" name="Google Shape;1506;p112"/>
          <p:cNvSpPr txBox="1"/>
          <p:nvPr/>
        </p:nvSpPr>
        <p:spPr>
          <a:xfrm>
            <a:off x="874275" y="3311875"/>
            <a:ext cx="909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PyTorch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7" name="Google Shape;1507;p112"/>
          <p:cNvSpPr txBox="1"/>
          <p:nvPr/>
        </p:nvSpPr>
        <p:spPr>
          <a:xfrm>
            <a:off x="3392863" y="1118063"/>
            <a:ext cx="803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Gym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8" name="Google Shape;1508;p112"/>
          <p:cNvSpPr txBox="1"/>
          <p:nvPr/>
        </p:nvSpPr>
        <p:spPr>
          <a:xfrm>
            <a:off x="614300" y="589550"/>
            <a:ext cx="2516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RL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9" name="Google Shape;1509;p112"/>
          <p:cNvSpPr/>
          <p:nvPr/>
        </p:nvSpPr>
        <p:spPr>
          <a:xfrm>
            <a:off x="1164725" y="1497750"/>
            <a:ext cx="1184700" cy="1191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12"/>
          <p:cNvSpPr txBox="1"/>
          <p:nvPr/>
        </p:nvSpPr>
        <p:spPr>
          <a:xfrm>
            <a:off x="1137825" y="1526150"/>
            <a:ext cx="1067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Tensorflow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11" name="Google Shape;1511;p112"/>
          <p:cNvCxnSpPr>
            <a:endCxn id="1494" idx="3"/>
          </p:cNvCxnSpPr>
          <p:nvPr/>
        </p:nvCxnSpPr>
        <p:spPr>
          <a:xfrm rot="10800000">
            <a:off x="4365150" y="2294625"/>
            <a:ext cx="2814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Agenda</a:t>
            </a:r>
            <a:endParaRPr/>
          </a:p>
        </p:txBody>
      </p:sp>
      <p:sp>
        <p:nvSpPr>
          <p:cNvPr id="312" name="Google Shape;312;p41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AutoNum type="arabicPeriod"/>
            </a:pPr>
            <a:r>
              <a:rPr lang="de-DE">
                <a:solidFill>
                  <a:srgbClr val="032A71"/>
                </a:solidFill>
              </a:rPr>
              <a:t>Motivation and Research Questions</a:t>
            </a:r>
            <a:endParaRPr>
              <a:solidFill>
                <a:srgbClr val="032A7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lang="de-DE">
                <a:solidFill>
                  <a:srgbClr val="FF0000"/>
                </a:solidFill>
              </a:rPr>
              <a:t>Reinforcement Learning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Inverse Reinforcement Learning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Simulation &amp; System Overview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Approach &amp; Results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Critic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-DE"/>
              <a:t>Outlook &amp;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13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t/>
            </a:r>
            <a:endParaRPr sz="2880"/>
          </a:p>
        </p:txBody>
      </p:sp>
      <p:sp>
        <p:nvSpPr>
          <p:cNvPr id="1517" name="Google Shape;1517;p113"/>
          <p:cNvSpPr txBox="1"/>
          <p:nvPr>
            <p:ph idx="2" type="body"/>
          </p:nvPr>
        </p:nvSpPr>
        <p:spPr>
          <a:xfrm>
            <a:off x="539750" y="771520"/>
            <a:ext cx="8067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13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9" name="Google Shape;1519;p113"/>
          <p:cNvSpPr/>
          <p:nvPr/>
        </p:nvSpPr>
        <p:spPr>
          <a:xfrm>
            <a:off x="254850" y="195275"/>
            <a:ext cx="8557500" cy="44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13"/>
          <p:cNvSpPr txBox="1"/>
          <p:nvPr/>
        </p:nvSpPr>
        <p:spPr>
          <a:xfrm>
            <a:off x="254850" y="195275"/>
            <a:ext cx="1893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PrefNet 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1" name="Google Shape;1521;p113"/>
          <p:cNvSpPr/>
          <p:nvPr/>
        </p:nvSpPr>
        <p:spPr>
          <a:xfrm>
            <a:off x="614300" y="589550"/>
            <a:ext cx="6062700" cy="388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13"/>
          <p:cNvSpPr/>
          <p:nvPr/>
        </p:nvSpPr>
        <p:spPr>
          <a:xfrm>
            <a:off x="7642525" y="2098375"/>
            <a:ext cx="1067100" cy="102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MuJoCo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Physics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Engine</a:t>
            </a:r>
            <a:endParaRPr/>
          </a:p>
        </p:txBody>
      </p:sp>
      <p:sp>
        <p:nvSpPr>
          <p:cNvPr id="1523" name="Google Shape;1523;p113"/>
          <p:cNvSpPr/>
          <p:nvPr/>
        </p:nvSpPr>
        <p:spPr>
          <a:xfrm>
            <a:off x="6040250" y="2297875"/>
            <a:ext cx="10671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mujoco-py</a:t>
            </a:r>
            <a:endParaRPr/>
          </a:p>
        </p:txBody>
      </p:sp>
      <p:cxnSp>
        <p:nvCxnSpPr>
          <p:cNvPr id="1524" name="Google Shape;1524;p113"/>
          <p:cNvCxnSpPr>
            <a:stCxn id="1523" idx="3"/>
            <a:endCxn id="1522" idx="1"/>
          </p:cNvCxnSpPr>
          <p:nvPr/>
        </p:nvCxnSpPr>
        <p:spPr>
          <a:xfrm>
            <a:off x="7107350" y="2608975"/>
            <a:ext cx="5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113"/>
          <p:cNvSpPr/>
          <p:nvPr/>
        </p:nvSpPr>
        <p:spPr>
          <a:xfrm>
            <a:off x="3392850" y="1082950"/>
            <a:ext cx="2358300" cy="16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6" name="Google Shape;1526;p113"/>
          <p:cNvCxnSpPr>
            <a:stCxn id="1523" idx="1"/>
          </p:cNvCxnSpPr>
          <p:nvPr/>
        </p:nvCxnSpPr>
        <p:spPr>
          <a:xfrm flipH="1">
            <a:off x="5720750" y="2608975"/>
            <a:ext cx="3195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113"/>
          <p:cNvSpPr/>
          <p:nvPr/>
        </p:nvSpPr>
        <p:spPr>
          <a:xfrm>
            <a:off x="874275" y="1083077"/>
            <a:ext cx="1594200" cy="16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13"/>
          <p:cNvSpPr/>
          <p:nvPr/>
        </p:nvSpPr>
        <p:spPr>
          <a:xfrm>
            <a:off x="874275" y="3311875"/>
            <a:ext cx="4986000" cy="102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13"/>
          <p:cNvSpPr/>
          <p:nvPr/>
        </p:nvSpPr>
        <p:spPr>
          <a:xfrm>
            <a:off x="4551200" y="1267300"/>
            <a:ext cx="954000" cy="134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Snake Env</a:t>
            </a:r>
            <a:endParaRPr/>
          </a:p>
        </p:txBody>
      </p:sp>
      <p:sp>
        <p:nvSpPr>
          <p:cNvPr id="1530" name="Google Shape;1530;p113"/>
          <p:cNvSpPr/>
          <p:nvPr/>
        </p:nvSpPr>
        <p:spPr>
          <a:xfrm>
            <a:off x="3496650" y="1983525"/>
            <a:ext cx="8685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Wrapper</a:t>
            </a:r>
            <a:endParaRPr/>
          </a:p>
        </p:txBody>
      </p:sp>
      <p:sp>
        <p:nvSpPr>
          <p:cNvPr id="1531" name="Google Shape;1531;p113"/>
          <p:cNvSpPr/>
          <p:nvPr/>
        </p:nvSpPr>
        <p:spPr>
          <a:xfrm>
            <a:off x="1448850" y="1805100"/>
            <a:ext cx="8034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PPO</a:t>
            </a:r>
            <a:endParaRPr/>
          </a:p>
        </p:txBody>
      </p:sp>
      <p:sp>
        <p:nvSpPr>
          <p:cNvPr id="1532" name="Google Shape;1532;p113"/>
          <p:cNvSpPr/>
          <p:nvPr/>
        </p:nvSpPr>
        <p:spPr>
          <a:xfrm>
            <a:off x="1851925" y="3572975"/>
            <a:ext cx="2921700" cy="62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Reward Function Approximator</a:t>
            </a:r>
            <a:endParaRPr/>
          </a:p>
        </p:txBody>
      </p:sp>
      <p:cxnSp>
        <p:nvCxnSpPr>
          <p:cNvPr id="1533" name="Google Shape;1533;p113"/>
          <p:cNvCxnSpPr/>
          <p:nvPr/>
        </p:nvCxnSpPr>
        <p:spPr>
          <a:xfrm flipH="1" rot="10800000">
            <a:off x="2497788" y="1481100"/>
            <a:ext cx="20241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4" name="Google Shape;1534;p113"/>
          <p:cNvSpPr txBox="1"/>
          <p:nvPr/>
        </p:nvSpPr>
        <p:spPr>
          <a:xfrm>
            <a:off x="2528963" y="1183725"/>
            <a:ext cx="803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Action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5" name="Google Shape;1535;p113"/>
          <p:cNvCxnSpPr/>
          <p:nvPr/>
        </p:nvCxnSpPr>
        <p:spPr>
          <a:xfrm flipH="1">
            <a:off x="2484000" y="1805088"/>
            <a:ext cx="2051700" cy="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6" name="Google Shape;1536;p113"/>
          <p:cNvSpPr txBox="1"/>
          <p:nvPr/>
        </p:nvSpPr>
        <p:spPr>
          <a:xfrm>
            <a:off x="2589438" y="1494400"/>
            <a:ext cx="803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State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7" name="Google Shape;1537;p113"/>
          <p:cNvCxnSpPr>
            <a:stCxn id="1530" idx="1"/>
          </p:cNvCxnSpPr>
          <p:nvPr/>
        </p:nvCxnSpPr>
        <p:spPr>
          <a:xfrm flipH="1">
            <a:off x="2461950" y="2294625"/>
            <a:ext cx="10347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8" name="Google Shape;1538;p113"/>
          <p:cNvCxnSpPr/>
          <p:nvPr/>
        </p:nvCxnSpPr>
        <p:spPr>
          <a:xfrm>
            <a:off x="2136925" y="2780650"/>
            <a:ext cx="9300" cy="7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9" name="Google Shape;1539;p113"/>
          <p:cNvCxnSpPr>
            <a:endCxn id="1530" idx="2"/>
          </p:cNvCxnSpPr>
          <p:nvPr/>
        </p:nvCxnSpPr>
        <p:spPr>
          <a:xfrm flipH="1" rot="10800000">
            <a:off x="3924300" y="2605725"/>
            <a:ext cx="6600" cy="9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0" name="Google Shape;1540;p113"/>
          <p:cNvCxnSpPr>
            <a:endCxn id="1530" idx="3"/>
          </p:cNvCxnSpPr>
          <p:nvPr/>
        </p:nvCxnSpPr>
        <p:spPr>
          <a:xfrm rot="10800000">
            <a:off x="4365150" y="2294625"/>
            <a:ext cx="213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1" name="Google Shape;1541;p113"/>
          <p:cNvSpPr txBox="1"/>
          <p:nvPr/>
        </p:nvSpPr>
        <p:spPr>
          <a:xfrm>
            <a:off x="2589438" y="1979513"/>
            <a:ext cx="803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Reward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2" name="Google Shape;1542;p113"/>
          <p:cNvSpPr txBox="1"/>
          <p:nvPr/>
        </p:nvSpPr>
        <p:spPr>
          <a:xfrm>
            <a:off x="874275" y="1083075"/>
            <a:ext cx="1067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Tensorflow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3" name="Google Shape;1543;p113"/>
          <p:cNvSpPr txBox="1"/>
          <p:nvPr/>
        </p:nvSpPr>
        <p:spPr>
          <a:xfrm>
            <a:off x="874275" y="3311875"/>
            <a:ext cx="9099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PyTorch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4" name="Google Shape;1544;p113"/>
          <p:cNvSpPr txBox="1"/>
          <p:nvPr/>
        </p:nvSpPr>
        <p:spPr>
          <a:xfrm>
            <a:off x="3392863" y="1118063"/>
            <a:ext cx="8034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Gym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5" name="Google Shape;1545;p113"/>
          <p:cNvSpPr txBox="1"/>
          <p:nvPr/>
        </p:nvSpPr>
        <p:spPr>
          <a:xfrm>
            <a:off x="614300" y="589550"/>
            <a:ext cx="25161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Reinforcement 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14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Try it out yoursef! vll raus</a:t>
            </a:r>
            <a:endParaRPr/>
          </a:p>
        </p:txBody>
      </p:sp>
      <p:sp>
        <p:nvSpPr>
          <p:cNvPr id="1551" name="Google Shape;1551;p114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14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3" name="Google Shape;1553;p114"/>
          <p:cNvPicPr preferRelativeResize="0"/>
          <p:nvPr/>
        </p:nvPicPr>
        <p:blipFill rotWithShape="1">
          <a:blip r:embed="rId3">
            <a:alphaModFix/>
          </a:blip>
          <a:srcRect b="0" l="1156" r="0" t="8999"/>
          <a:stretch/>
        </p:blipFill>
        <p:spPr>
          <a:xfrm>
            <a:off x="1087475" y="891225"/>
            <a:ext cx="6739776" cy="336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114"/>
          <p:cNvSpPr txBox="1"/>
          <p:nvPr/>
        </p:nvSpPr>
        <p:spPr>
          <a:xfrm>
            <a:off x="3398750" y="4379300"/>
            <a:ext cx="27426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Lato"/>
                <a:ea typeface="Lato"/>
                <a:cs typeface="Lato"/>
                <a:sym typeface="Lato"/>
              </a:rPr>
              <a:t>https://gym.openai.com/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15"/>
          <p:cNvSpPr txBox="1"/>
          <p:nvPr>
            <p:ph idx="1" type="body"/>
          </p:nvPr>
        </p:nvSpPr>
        <p:spPr>
          <a:xfrm>
            <a:off x="539750" y="1352549"/>
            <a:ext cx="8067600" cy="34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15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15"/>
          <p:cNvSpPr txBox="1"/>
          <p:nvPr>
            <p:ph idx="2" type="body"/>
          </p:nvPr>
        </p:nvSpPr>
        <p:spPr>
          <a:xfrm>
            <a:off x="539750" y="771526"/>
            <a:ext cx="8067600" cy="58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15"/>
          <p:cNvSpPr txBox="1"/>
          <p:nvPr>
            <p:ph idx="3" type="body"/>
          </p:nvPr>
        </p:nvSpPr>
        <p:spPr>
          <a:xfrm>
            <a:off x="539750" y="4876005"/>
            <a:ext cx="7088700" cy="22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15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565" name="Google Shape;1565;p115"/>
          <p:cNvPicPr preferRelativeResize="0"/>
          <p:nvPr/>
        </p:nvPicPr>
        <p:blipFill rotWithShape="1">
          <a:blip r:embed="rId3">
            <a:alphaModFix/>
          </a:blip>
          <a:srcRect b="7855" l="1946" r="2614" t="1540"/>
          <a:stretch/>
        </p:blipFill>
        <p:spPr>
          <a:xfrm>
            <a:off x="279838" y="96950"/>
            <a:ext cx="8727226" cy="46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438" y="2742763"/>
            <a:ext cx="2771775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16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Components</a:t>
            </a:r>
            <a:endParaRPr sz="2880"/>
          </a:p>
        </p:txBody>
      </p:sp>
      <p:sp>
        <p:nvSpPr>
          <p:cNvPr id="1572" name="Google Shape;1572;p116"/>
          <p:cNvSpPr txBox="1"/>
          <p:nvPr>
            <p:ph idx="2" type="body"/>
          </p:nvPr>
        </p:nvSpPr>
        <p:spPr>
          <a:xfrm>
            <a:off x="466775" y="11721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RL</a:t>
            </a:r>
            <a:endParaRPr/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○"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Physics Simulation Engine: MuJoCo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Char char="○"/>
            </a:pPr>
            <a:r>
              <a:rPr b="1" lang="de-DE" sz="24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Middleware: mujoco-py</a:t>
            </a:r>
            <a:endParaRPr b="1" sz="24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Char char="○"/>
            </a:pPr>
            <a:r>
              <a:rPr b="1" lang="de-DE" sz="24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Environment: gym</a:t>
            </a:r>
            <a:endParaRPr b="1" sz="24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●"/>
            </a:pPr>
            <a:r>
              <a:rPr lang="de-DE">
                <a:solidFill>
                  <a:srgbClr val="032A71"/>
                </a:solidFill>
              </a:rPr>
              <a:t>Deep RL</a:t>
            </a:r>
            <a:endParaRPr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Char char="○"/>
            </a:pPr>
            <a:r>
              <a:rPr b="1" lang="de-DE" sz="24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policy optimization</a:t>
            </a:r>
            <a:r>
              <a:rPr b="1" lang="de-DE" sz="24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: Tensorflow (baselines)</a:t>
            </a:r>
            <a:endParaRPr b="1" sz="24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 Light"/>
              <a:buChar char="○"/>
            </a:pPr>
            <a:r>
              <a:rPr lang="de-DE" sz="2400">
                <a:solidFill>
                  <a:srgbClr val="032A71"/>
                </a:solidFill>
                <a:latin typeface="Lato Light"/>
                <a:ea typeface="Lato Light"/>
                <a:cs typeface="Lato Light"/>
                <a:sym typeface="Lato Light"/>
              </a:rPr>
              <a:t>preference learning: PyTorch</a:t>
            </a:r>
            <a:endParaRPr sz="2400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16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4" name="Google Shape;157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989" y="1316600"/>
            <a:ext cx="2241386" cy="12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116"/>
          <p:cNvPicPr preferRelativeResize="0"/>
          <p:nvPr/>
        </p:nvPicPr>
        <p:blipFill rotWithShape="1">
          <a:blip r:embed="rId5">
            <a:alphaModFix/>
          </a:blip>
          <a:srcRect b="32311" l="6465" r="4598" t="33484"/>
          <a:stretch/>
        </p:blipFill>
        <p:spPr>
          <a:xfrm>
            <a:off x="4157975" y="4070748"/>
            <a:ext cx="1905900" cy="7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17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Related Work </a:t>
            </a:r>
            <a:endParaRPr sz="288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TODO vorziehen</a:t>
            </a:r>
            <a:endParaRPr sz="2880"/>
          </a:p>
        </p:txBody>
      </p:sp>
      <p:sp>
        <p:nvSpPr>
          <p:cNvPr id="1581" name="Google Shape;1581;p117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2" name="Google Shape;1582;p117"/>
          <p:cNvPicPr preferRelativeResize="0"/>
          <p:nvPr/>
        </p:nvPicPr>
        <p:blipFill rotWithShape="1">
          <a:blip r:embed="rId3">
            <a:alphaModFix/>
          </a:blip>
          <a:srcRect b="51259" l="40070" r="31272" t="17053"/>
          <a:stretch/>
        </p:blipFill>
        <p:spPr>
          <a:xfrm>
            <a:off x="4643450" y="1321187"/>
            <a:ext cx="3693302" cy="221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117"/>
          <p:cNvPicPr preferRelativeResize="0"/>
          <p:nvPr/>
        </p:nvPicPr>
        <p:blipFill rotWithShape="1">
          <a:blip r:embed="rId4">
            <a:alphaModFix/>
          </a:blip>
          <a:srcRect b="26600" l="34880" r="33285" t="20975"/>
          <a:stretch/>
        </p:blipFill>
        <p:spPr>
          <a:xfrm>
            <a:off x="910100" y="1175025"/>
            <a:ext cx="2910826" cy="23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17"/>
          <p:cNvSpPr txBox="1"/>
          <p:nvPr/>
        </p:nvSpPr>
        <p:spPr>
          <a:xfrm>
            <a:off x="5260700" y="3752775"/>
            <a:ext cx="2731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32A71"/>
                </a:solidFill>
                <a:latin typeface="Lato"/>
                <a:ea typeface="Lato"/>
                <a:cs typeface="Lato"/>
                <a:sym typeface="Lato"/>
              </a:rPr>
              <a:t>https://arxiv.org/abs/1904.06387</a:t>
            </a:r>
            <a:endParaRPr sz="1200">
              <a:solidFill>
                <a:srgbClr val="032A7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8"/>
          <p:cNvSpPr txBox="1"/>
          <p:nvPr>
            <p:ph idx="1" type="body"/>
          </p:nvPr>
        </p:nvSpPr>
        <p:spPr>
          <a:xfrm>
            <a:off x="1148525" y="1916100"/>
            <a:ext cx="67041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Veranschaulichen: Klassendiagramm, Codeschnippsel, weniger abstrakt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Q-Value Graphik ersetzen und Bedeutung erklären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F. 16/18 neu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F28; rew func abtasten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90" name="Google Shape;1590;p118"/>
          <p:cNvSpPr txBox="1"/>
          <p:nvPr>
            <p:ph idx="3" type="body"/>
          </p:nvPr>
        </p:nvSpPr>
        <p:spPr>
          <a:xfrm>
            <a:off x="539750" y="4405183"/>
            <a:ext cx="3960813" cy="39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800"/>
              <a:buFont typeface="Lato"/>
              <a:buNone/>
            </a:pPr>
            <a:r>
              <a:rPr lang="de-DE"/>
              <a:t>Andreas Binder</a:t>
            </a:r>
            <a:endParaRPr/>
          </a:p>
        </p:txBody>
      </p:sp>
      <p:sp>
        <p:nvSpPr>
          <p:cNvPr id="1591" name="Google Shape;1591;p118"/>
          <p:cNvSpPr txBox="1"/>
          <p:nvPr>
            <p:ph idx="4" type="body"/>
          </p:nvPr>
        </p:nvSpPr>
        <p:spPr>
          <a:xfrm>
            <a:off x="4643438" y="4405183"/>
            <a:ext cx="3960812" cy="398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800"/>
              <a:buFont typeface="Lato"/>
              <a:buNone/>
            </a:pPr>
            <a:r>
              <a:rPr lang="de-DE"/>
              <a:t>Munich, 08.09.2020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19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Role of Deep Learning</a:t>
            </a:r>
            <a:endParaRPr/>
          </a:p>
        </p:txBody>
      </p:sp>
      <p:sp>
        <p:nvSpPr>
          <p:cNvPr id="1597" name="Google Shape;1597;p119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19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9" name="Google Shape;1599;p119"/>
          <p:cNvSpPr txBox="1"/>
          <p:nvPr/>
        </p:nvSpPr>
        <p:spPr>
          <a:xfrm>
            <a:off x="1442200" y="4326650"/>
            <a:ext cx="5498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0" name="Google Shape;160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900" y="1027199"/>
            <a:ext cx="5030055" cy="329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19"/>
          <p:cNvSpPr txBox="1"/>
          <p:nvPr/>
        </p:nvSpPr>
        <p:spPr>
          <a:xfrm>
            <a:off x="2852200" y="4389075"/>
            <a:ext cx="2976900" cy="1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600">
                <a:latin typeface="Lato"/>
                <a:ea typeface="Lato"/>
                <a:cs typeface="Lato"/>
                <a:sym typeface="Lato"/>
              </a:rPr>
              <a:t>https://www.analyticsvidhya.com/blog/2019/04/introduction-deep-q-learning-python/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20"/>
          <p:cNvSpPr txBox="1"/>
          <p:nvPr>
            <p:ph idx="1" type="body"/>
          </p:nvPr>
        </p:nvSpPr>
        <p:spPr>
          <a:xfrm>
            <a:off x="539750" y="1352549"/>
            <a:ext cx="8067674" cy="345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63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20"/>
          <p:cNvSpPr txBox="1"/>
          <p:nvPr>
            <p:ph type="title"/>
          </p:nvPr>
        </p:nvSpPr>
        <p:spPr>
          <a:xfrm>
            <a:off x="539750" y="195263"/>
            <a:ext cx="8067674" cy="576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Reward Function</a:t>
            </a:r>
            <a:endParaRPr/>
          </a:p>
        </p:txBody>
      </p:sp>
      <p:sp>
        <p:nvSpPr>
          <p:cNvPr id="1608" name="Google Shape;1608;p120"/>
          <p:cNvSpPr txBox="1"/>
          <p:nvPr>
            <p:ph idx="2" type="body"/>
          </p:nvPr>
        </p:nvSpPr>
        <p:spPr>
          <a:xfrm>
            <a:off x="539750" y="771526"/>
            <a:ext cx="8067674" cy="58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</a:pPr>
            <a:r>
              <a:t/>
            </a:r>
            <a:endParaRPr b="0" i="0" sz="2400" u="none" cap="none" strike="noStrike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9" name="Google Shape;1609;p120"/>
          <p:cNvSpPr txBox="1"/>
          <p:nvPr>
            <p:ph idx="12" type="sldNum"/>
          </p:nvPr>
        </p:nvSpPr>
        <p:spPr>
          <a:xfrm>
            <a:off x="0" y="4876006"/>
            <a:ext cx="536575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0" name="Google Shape;1610;p120"/>
          <p:cNvPicPr preferRelativeResize="0"/>
          <p:nvPr/>
        </p:nvPicPr>
        <p:blipFill rotWithShape="1">
          <a:blip r:embed="rId3">
            <a:alphaModFix/>
          </a:blip>
          <a:srcRect b="46678" l="14748" r="65513" t="45196"/>
          <a:stretch/>
        </p:blipFill>
        <p:spPr>
          <a:xfrm>
            <a:off x="1139650" y="2020900"/>
            <a:ext cx="6317050" cy="14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21"/>
          <p:cNvSpPr txBox="1"/>
          <p:nvPr>
            <p:ph idx="1" type="body"/>
          </p:nvPr>
        </p:nvSpPr>
        <p:spPr>
          <a:xfrm>
            <a:off x="539750" y="1352549"/>
            <a:ext cx="80676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63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21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Infrastructure</a:t>
            </a:r>
            <a:endParaRPr/>
          </a:p>
        </p:txBody>
      </p:sp>
      <p:sp>
        <p:nvSpPr>
          <p:cNvPr id="1617" name="Google Shape;1617;p121"/>
          <p:cNvSpPr txBox="1"/>
          <p:nvPr>
            <p:ph idx="2" type="body"/>
          </p:nvPr>
        </p:nvSpPr>
        <p:spPr>
          <a:xfrm>
            <a:off x="539750" y="771526"/>
            <a:ext cx="80676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400"/>
              <a:buFont typeface="Lato"/>
              <a:buNone/>
            </a:pPr>
            <a:r>
              <a:t/>
            </a:r>
            <a:endParaRPr b="0" i="0" sz="2400" u="none" cap="none" strike="noStrike">
              <a:solidFill>
                <a:srgbClr val="032A7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8" name="Google Shape;1618;p121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9" name="Google Shape;1619;p121"/>
          <p:cNvPicPr preferRelativeResize="0"/>
          <p:nvPr/>
        </p:nvPicPr>
        <p:blipFill rotWithShape="1">
          <a:blip r:embed="rId3">
            <a:alphaModFix/>
          </a:blip>
          <a:srcRect b="35633" l="30490" r="43152" t="40141"/>
          <a:stretch/>
        </p:blipFill>
        <p:spPr>
          <a:xfrm>
            <a:off x="1425850" y="1405325"/>
            <a:ext cx="5201573" cy="25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539750" y="195263"/>
            <a:ext cx="8067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32A71"/>
              </a:buClr>
              <a:buSzPts val="2880"/>
              <a:buFont typeface="Lato Light"/>
              <a:buNone/>
            </a:pPr>
            <a:r>
              <a:rPr lang="de-DE" sz="2880"/>
              <a:t>Research Questions</a:t>
            </a:r>
            <a:endParaRPr/>
          </a:p>
        </p:txBody>
      </p:sp>
      <p:sp>
        <p:nvSpPr>
          <p:cNvPr id="319" name="Google Shape;319;p42"/>
          <p:cNvSpPr txBox="1"/>
          <p:nvPr>
            <p:ph idx="2" type="body"/>
          </p:nvPr>
        </p:nvSpPr>
        <p:spPr>
          <a:xfrm>
            <a:off x="539750" y="1186249"/>
            <a:ext cx="80676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Is it possible to </a:t>
            </a:r>
            <a:r>
              <a:rPr lang="de-DE" u="sng">
                <a:solidFill>
                  <a:srgbClr val="A61C00"/>
                </a:solidFill>
              </a:rPr>
              <a:t>teach</a:t>
            </a:r>
            <a:r>
              <a:rPr lang="de-DE"/>
              <a:t> a snake-like agent how to move forward efficiently using ranked, suboptimal trajectories?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/>
              <a:t>How does the kind of used ranking mechanism impact the performance?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2"/>
          <p:cNvSpPr txBox="1"/>
          <p:nvPr>
            <p:ph idx="12" type="sldNum"/>
          </p:nvPr>
        </p:nvSpPr>
        <p:spPr>
          <a:xfrm>
            <a:off x="0" y="4876006"/>
            <a:ext cx="53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>
                <a:solidFill>
                  <a:srgbClr val="003C7E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200">
              <a:solidFill>
                <a:srgbClr val="003C7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ovex">
  <a:themeElements>
    <a:clrScheme name="inovex 2018">
      <a:dk1>
        <a:srgbClr val="000000"/>
      </a:dk1>
      <a:lt1>
        <a:srgbClr val="FFFFFF"/>
      </a:lt1>
      <a:dk2>
        <a:srgbClr val="003C7E"/>
      </a:dk2>
      <a:lt2>
        <a:srgbClr val="FFFFFF"/>
      </a:lt2>
      <a:accent1>
        <a:srgbClr val="C3D77B"/>
      </a:accent1>
      <a:accent2>
        <a:srgbClr val="97C0E2"/>
      </a:accent2>
      <a:accent3>
        <a:srgbClr val="E6EFC3"/>
      </a:accent3>
      <a:accent4>
        <a:srgbClr val="4486C7"/>
      </a:accent4>
      <a:accent5>
        <a:srgbClr val="9CCD00"/>
      </a:accent5>
      <a:accent6>
        <a:srgbClr val="E00051"/>
      </a:accent6>
      <a:hlink>
        <a:srgbClr val="3069AA"/>
      </a:hlink>
      <a:folHlink>
        <a:srgbClr val="E3F0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